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24"/>
  </p:notesMasterIdLst>
  <p:sldIdLst>
    <p:sldId id="256" r:id="rId3"/>
    <p:sldId id="270" r:id="rId4"/>
    <p:sldId id="272" r:id="rId5"/>
    <p:sldId id="263" r:id="rId6"/>
    <p:sldId id="279" r:id="rId7"/>
    <p:sldId id="280" r:id="rId8"/>
    <p:sldId id="281" r:id="rId9"/>
    <p:sldId id="264" r:id="rId10"/>
    <p:sldId id="278" r:id="rId11"/>
    <p:sldId id="285" r:id="rId12"/>
    <p:sldId id="277" r:id="rId13"/>
    <p:sldId id="286" r:id="rId14"/>
    <p:sldId id="287" r:id="rId15"/>
    <p:sldId id="288" r:id="rId16"/>
    <p:sldId id="289" r:id="rId17"/>
    <p:sldId id="290" r:id="rId18"/>
    <p:sldId id="276" r:id="rId19"/>
    <p:sldId id="268" r:id="rId20"/>
    <p:sldId id="282" r:id="rId21"/>
    <p:sldId id="283" r:id="rId22"/>
    <p:sldId id="284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62" autoAdjust="0"/>
    <p:restoredTop sz="87211" autoAdjust="0"/>
  </p:normalViewPr>
  <p:slideViewPr>
    <p:cSldViewPr>
      <p:cViewPr>
        <p:scale>
          <a:sx n="60" d="100"/>
          <a:sy n="60" d="100"/>
        </p:scale>
        <p:origin x="-1458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70EB21B-BFE0-48EF-A0B6-EE5146F087B0}" type="datetimeFigureOut">
              <a:rPr lang="ru-RU"/>
              <a:pPr>
                <a:defRPr/>
              </a:pPr>
              <a:t>26.05.2019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DE848F5-8358-4DC5-8F98-94C68E0298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2112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A3B8B-F968-4272-9BA6-9C1F6E0E4729}" type="datetimeFigureOut">
              <a:rPr lang="ru-RU"/>
              <a:pPr>
                <a:defRPr/>
              </a:pPr>
              <a:t>26.05.2019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70E6E-A25A-4288-B243-EF14B4C4C2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800FC-4C70-405D-95EB-E8CE73CD75FC}" type="datetimeFigureOut">
              <a:rPr lang="ru-RU"/>
              <a:pPr>
                <a:defRPr/>
              </a:pPr>
              <a:t>26.05.2019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B228F-FBA2-44FB-AD04-6862C30569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F0B96-1342-461C-93ED-CB7900C95CD0}" type="datetimeFigureOut">
              <a:rPr lang="ru-RU"/>
              <a:pPr>
                <a:defRPr/>
              </a:pPr>
              <a:t>26.05.2019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615A6-FE17-4C7A-BD5E-70100A1440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25D4C-68B3-4EDE-9E2E-A90FB7C352AC}" type="datetimeFigureOut">
              <a:rPr lang="uk-UA"/>
              <a:pPr>
                <a:defRPr/>
              </a:pPr>
              <a:t>26.05.2019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BFE08-010A-4A16-9827-99CD8D0B296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78DA0-F422-42D0-BACF-085B4CC6A08B}" type="datetimeFigureOut">
              <a:rPr lang="uk-UA"/>
              <a:pPr>
                <a:defRPr/>
              </a:pPr>
              <a:t>26.05.2019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AFC29-8F06-45BB-ABF4-3C9A43EB847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ADA1B-255F-4224-B6ED-425F9400D4B4}" type="datetimeFigureOut">
              <a:rPr lang="uk-UA"/>
              <a:pPr>
                <a:defRPr/>
              </a:pPr>
              <a:t>26.05.2019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BD73-9BC1-4DB1-BA2F-8925D5CC85F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D26DB-BEA2-47FF-B032-2B7263D85699}" type="datetimeFigureOut">
              <a:rPr lang="uk-UA"/>
              <a:pPr>
                <a:defRPr/>
              </a:pPr>
              <a:t>26.05.2019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4816B0-B7DC-4039-8892-E1914A64D59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87039-47CC-4C60-B54C-931649C38594}" type="datetimeFigureOut">
              <a:rPr lang="uk-UA"/>
              <a:pPr>
                <a:defRPr/>
              </a:pPr>
              <a:t>26.05.2019</a:t>
            </a:fld>
            <a:endParaRPr lang="uk-UA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B5995-66F7-4BE4-AFB0-E1EEAB48EA6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46817-135B-4414-8D39-4C74681051B8}" type="datetimeFigureOut">
              <a:rPr lang="uk-UA"/>
              <a:pPr>
                <a:defRPr/>
              </a:pPr>
              <a:t>26.05.2019</a:t>
            </a:fld>
            <a:endParaRPr lang="uk-UA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06ABA-11FC-4FBE-BC2F-D8BCD5C3B04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9F418-7BA6-4462-8755-4DABEFA925F9}" type="datetimeFigureOut">
              <a:rPr lang="uk-UA"/>
              <a:pPr>
                <a:defRPr/>
              </a:pPr>
              <a:t>26.05.2019</a:t>
            </a:fld>
            <a:endParaRPr lang="uk-UA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4B5F6-BED5-48FE-9009-7C83664ADFC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15A68-F3B0-4AC7-86BC-D6E2F04CD079}" type="datetimeFigureOut">
              <a:rPr lang="uk-UA"/>
              <a:pPr>
                <a:defRPr/>
              </a:pPr>
              <a:t>26.05.2019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42DCF-575F-42FF-B65B-A85C7AA419C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96669-BFBD-4D93-8E24-86CB29578820}" type="datetimeFigureOut">
              <a:rPr lang="ru-RU"/>
              <a:pPr>
                <a:defRPr/>
              </a:pPr>
              <a:t>26.05.2019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EC1CC-4B6A-4D8A-93D7-48B65FC2D8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B42C2-01EA-466E-9BA8-6C00F0E371BC}" type="datetimeFigureOut">
              <a:rPr lang="uk-UA"/>
              <a:pPr>
                <a:defRPr/>
              </a:pPr>
              <a:t>26.05.2019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BBF1A-7277-401C-86CC-38AD76194B1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A8CDF-9DA1-4D68-978E-3C2AB467EFB2}" type="datetimeFigureOut">
              <a:rPr lang="uk-UA"/>
              <a:pPr>
                <a:defRPr/>
              </a:pPr>
              <a:t>26.05.2019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F7E2E-153A-46EF-AC6B-5ADD254249B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3AAC8-1B6E-4B08-B66F-1C6F1767D2F0}" type="datetimeFigureOut">
              <a:rPr lang="uk-UA"/>
              <a:pPr>
                <a:defRPr/>
              </a:pPr>
              <a:t>26.05.2019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2087A-1686-4E19-A481-B9E76F2C8AE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E5E87-AB17-4062-A2E2-A83247BA2773}" type="datetimeFigureOut">
              <a:rPr lang="ru-RU"/>
              <a:pPr>
                <a:defRPr/>
              </a:pPr>
              <a:t>26.05.2019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DE410-B2B4-47CA-97E0-9529D9CBF7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25B25-3FD2-4B84-82E8-4A20B6FAD79A}" type="datetimeFigureOut">
              <a:rPr lang="ru-RU"/>
              <a:pPr>
                <a:defRPr/>
              </a:pPr>
              <a:t>26.05.2019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4C0D6-A92F-4E4C-B977-79A0448D9F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8232D-5372-436B-BBEB-1586FDF57799}" type="datetimeFigureOut">
              <a:rPr lang="ru-RU"/>
              <a:pPr>
                <a:defRPr/>
              </a:pPr>
              <a:t>26.05.2019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9FDF4-31F7-4990-B935-2459F10BF6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C0B22-7527-4EE4-A106-91C3E35FB347}" type="datetimeFigureOut">
              <a:rPr lang="ru-RU"/>
              <a:pPr>
                <a:defRPr/>
              </a:pPr>
              <a:t>26.05.2019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3A784-4252-495C-897D-D44DFFA891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F4168-FC5B-4E15-9283-125157838C76}" type="datetimeFigureOut">
              <a:rPr lang="ru-RU"/>
              <a:pPr>
                <a:defRPr/>
              </a:pPr>
              <a:t>26.05.2019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B489C-41B1-40F1-8ECF-BFF3B7ABA7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6ED05-1C9B-4ADE-AD4A-EE372745647C}" type="datetimeFigureOut">
              <a:rPr lang="ru-RU"/>
              <a:pPr>
                <a:defRPr/>
              </a:pPr>
              <a:t>26.05.2019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A4A75-7170-4AB5-ADF9-DB3F8B4E7B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823E9-DDBC-48A9-9C0E-8F6363288419}" type="datetimeFigureOut">
              <a:rPr lang="ru-RU"/>
              <a:pPr>
                <a:defRPr/>
              </a:pPr>
              <a:t>26.05.2019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1631B-9A00-437F-A62B-A4FCD83A86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6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6350"/>
            <a:ext cx="9144000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uk-UA" smtClean="0"/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96A0641-3255-40AF-8602-24130A495330}" type="datetimeFigureOut">
              <a:rPr lang="ru-RU"/>
              <a:pPr>
                <a:defRPr/>
              </a:pPr>
              <a:t>26.05.2019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DAFC1D-2E2B-4C69-9571-E3902E3F6A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4" r:id="rId2"/>
    <p:sldLayoutId id="2147483693" r:id="rId3"/>
    <p:sldLayoutId id="2147483692" r:id="rId4"/>
    <p:sldLayoutId id="2147483691" r:id="rId5"/>
    <p:sldLayoutId id="2147483690" r:id="rId6"/>
    <p:sldLayoutId id="2147483689" r:id="rId7"/>
    <p:sldLayoutId id="2147483688" r:id="rId8"/>
    <p:sldLayoutId id="2147483687" r:id="rId9"/>
    <p:sldLayoutId id="2147483686" r:id="rId10"/>
    <p:sldLayoutId id="21474836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6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uk-UA" smtClean="0"/>
          </a:p>
        </p:txBody>
      </p:sp>
      <p:sp>
        <p:nvSpPr>
          <p:cNvPr id="13316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D8DB183-F4B7-4E2E-A742-EC3F178F194F}" type="datetimeFigureOut">
              <a:rPr lang="uk-UA"/>
              <a:pPr>
                <a:defRPr/>
              </a:pPr>
              <a:t>26.05.2019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360EA1-B517-4509-A7E0-5B40B2FC828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5" r:id="rId2"/>
    <p:sldLayoutId id="2147483704" r:id="rId3"/>
    <p:sldLayoutId id="2147483703" r:id="rId4"/>
    <p:sldLayoutId id="2147483702" r:id="rId5"/>
    <p:sldLayoutId id="2147483701" r:id="rId6"/>
    <p:sldLayoutId id="2147483700" r:id="rId7"/>
    <p:sldLayoutId id="2147483699" r:id="rId8"/>
    <p:sldLayoutId id="2147483698" r:id="rId9"/>
    <p:sldLayoutId id="2147483697" r:id="rId10"/>
    <p:sldLayoutId id="214748369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3" y="1196975"/>
            <a:ext cx="8064500" cy="2879725"/>
          </a:xfrm>
        </p:spPr>
        <p:txBody>
          <a:bodyPr rtlCol="0">
            <a:normAutofit/>
          </a:bodyPr>
          <a:lstStyle/>
          <a:p>
            <a:pPr marL="182880" eaLnBrk="1" fontAlgn="auto" hangingPunct="1">
              <a:spcAft>
                <a:spcPts val="0"/>
              </a:spcAft>
              <a:defRPr/>
            </a:pPr>
            <a:r>
              <a:rPr lang="ru-RU" sz="3600" kern="0" dirty="0" smtClean="0">
                <a:solidFill>
                  <a:srgbClr val="9900CC"/>
                </a:solidFill>
              </a:rPr>
              <a:t>   </a:t>
            </a:r>
            <a:r>
              <a:rPr lang="ru-RU" sz="4000" b="1" i="1" kern="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Психологическая мастерская: </a:t>
            </a:r>
            <a:br>
              <a:rPr lang="ru-RU" sz="4000" b="1" i="1" kern="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kern="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педагога-психолога по повышению стрессоустойчивости </a:t>
            </a:r>
            <a:endParaRPr lang="ru-RU" sz="40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2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84168" y="4652963"/>
            <a:ext cx="2808312" cy="1727200"/>
          </a:xfrm>
        </p:spPr>
        <p:txBody>
          <a:bodyPr/>
          <a:lstStyle/>
          <a:p>
            <a:pPr algn="l" eaLnBrk="1" hangingPunct="1">
              <a:lnSpc>
                <a:spcPts val="2880"/>
              </a:lnSpc>
            </a:pPr>
            <a:r>
              <a:rPr lang="ru-RU" sz="2000" b="1" dirty="0" smtClean="0">
                <a:solidFill>
                  <a:srgbClr val="31859C"/>
                </a:solidFill>
                <a:latin typeface="+mj-lt"/>
              </a:rPr>
              <a:t>Подготовила:</a:t>
            </a:r>
          </a:p>
          <a:p>
            <a:pPr algn="l" eaLnBrk="1" hangingPunct="1">
              <a:lnSpc>
                <a:spcPts val="2880"/>
              </a:lnSpc>
            </a:pPr>
            <a:r>
              <a:rPr lang="ru-RU" sz="2000" b="1" dirty="0" smtClean="0">
                <a:solidFill>
                  <a:srgbClr val="31859C"/>
                </a:solidFill>
                <a:latin typeface="+mj-lt"/>
              </a:rPr>
              <a:t>педагог-психолог</a:t>
            </a:r>
          </a:p>
          <a:p>
            <a:pPr algn="l" eaLnBrk="1" hangingPunct="1">
              <a:lnSpc>
                <a:spcPts val="2880"/>
              </a:lnSpc>
            </a:pPr>
            <a:r>
              <a:rPr lang="ru-RU" sz="2000" b="1" dirty="0" smtClean="0">
                <a:solidFill>
                  <a:srgbClr val="31859C"/>
                </a:solidFill>
                <a:latin typeface="+mj-lt"/>
              </a:rPr>
              <a:t>МБДОУ №2 г. Азова  </a:t>
            </a:r>
          </a:p>
          <a:p>
            <a:pPr algn="l" eaLnBrk="1" hangingPunct="1">
              <a:lnSpc>
                <a:spcPts val="2880"/>
              </a:lnSpc>
            </a:pPr>
            <a:r>
              <a:rPr lang="ru-RU" sz="2000" b="1" dirty="0" smtClean="0">
                <a:solidFill>
                  <a:srgbClr val="31859C"/>
                </a:solidFill>
                <a:latin typeface="+mj-lt"/>
              </a:rPr>
              <a:t>Михеева В.В. </a:t>
            </a:r>
          </a:p>
        </p:txBody>
      </p:sp>
      <p:pic>
        <p:nvPicPr>
          <p:cNvPr id="26627" name="Picture 3" descr="C:\Users\Гость\AppData\Local\Microsoft\Windows\Temporary Internet Files\Content.IE5\8D3OUS50\HiRes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988" y="4365625"/>
            <a:ext cx="1871662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dushevnaya--dobraya-muzyk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55976" y="692696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52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IMG_818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263" y="1628775"/>
            <a:ext cx="3241675" cy="2160588"/>
          </a:xfrm>
          <a:prstGeom prst="rect">
            <a:avLst/>
          </a:prstGeom>
          <a:noFill/>
        </p:spPr>
      </p:pic>
      <p:pic>
        <p:nvPicPr>
          <p:cNvPr id="3" name="Picture 8" descr="IMG_816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113" y="4076700"/>
            <a:ext cx="3600450" cy="2400300"/>
          </a:xfrm>
          <a:prstGeom prst="rect">
            <a:avLst/>
          </a:prstGeom>
          <a:noFill/>
        </p:spPr>
      </p:pic>
      <p:pic>
        <p:nvPicPr>
          <p:cNvPr id="4" name="Picture 6" descr="IMG_816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650" y="1628775"/>
            <a:ext cx="3527425" cy="22653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65688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68"/>
    </mc:Choice>
    <mc:Fallback xmlns="">
      <p:transition spd="slow" advTm="67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909" name="Group 69"/>
          <p:cNvGraphicFramePr>
            <a:graphicFrameLocks noGrp="1"/>
          </p:cNvGraphicFramePr>
          <p:nvPr/>
        </p:nvGraphicFramePr>
        <p:xfrm>
          <a:off x="1042988" y="968375"/>
          <a:ext cx="7777162" cy="5651501"/>
        </p:xfrm>
        <a:graphic>
          <a:graphicData uri="http://schemas.openxmlformats.org/drawingml/2006/table">
            <a:tbl>
              <a:tblPr/>
              <a:tblGrid>
                <a:gridCol w="360362"/>
                <a:gridCol w="4752975"/>
                <a:gridCol w="2663825"/>
              </a:tblGrid>
              <a:tr h="4540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№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Движения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Слова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842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Гладя себя по затылку левой, затем правой рукой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Меня замечают, любят и высоко ценят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Поворачивая голову вправо-влево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Все идет хорошо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Перекатываясь с носков на пятки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Я в ладу с собой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Сцепив руки в замок за спиной, делая наклоны вперед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Я радуюсь жизни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Поднимаясь на носках, поднимая руки как можно выше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 моей жизни случается только хорошее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Ноги на ширине плеч, ладони на бедрах, втягивая живот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Я ценю себя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317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Сжав руки в кулаки, кулаки на талии, делая движения локтями вперед-назад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Я снимаю напряжение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8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Делая махи правой ногой вперед-назад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Я действую мудро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Делая махи левой ногой вперед-назад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Я довольна собой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40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Сцепив руки в замок, поднять над головой, делая движение руками вперед-назад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Я – гармоничная личность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88640"/>
            <a:ext cx="9144001" cy="6302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bIns="0" anchor="ctr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«Психологическая зарядка» 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76"/>
    </mc:Choice>
    <mc:Fallback xmlns="">
      <p:transition spd="slow" advTm="11576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8341726" cy="4195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403350" y="476672"/>
            <a:ext cx="6769100" cy="1368425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sz="2800" b="1" i="1" smtClean="0">
                <a:solidFill>
                  <a:srgbClr val="376092"/>
                </a:solidFill>
              </a:rPr>
              <a:t>Количество участников мастерской-</a:t>
            </a:r>
            <a:br>
              <a:rPr lang="ru-RU" sz="2800" b="1" i="1" smtClean="0">
                <a:solidFill>
                  <a:srgbClr val="376092"/>
                </a:solidFill>
              </a:rPr>
            </a:br>
            <a:r>
              <a:rPr lang="ru-RU" sz="2800" b="1" i="1" smtClean="0">
                <a:solidFill>
                  <a:srgbClr val="376092"/>
                </a:solidFill>
                <a:latin typeface="Arial" charset="0"/>
              </a:rPr>
              <a:t> 6 </a:t>
            </a:r>
            <a:r>
              <a:rPr lang="ru-RU" sz="2800" b="1" i="1" smtClean="0">
                <a:solidFill>
                  <a:srgbClr val="376092"/>
                </a:solidFill>
              </a:rPr>
              <a:t>педагогов</a:t>
            </a:r>
            <a:endParaRPr lang="ru-RU" sz="2800" b="1" i="1" dirty="0" smtClean="0">
              <a:solidFill>
                <a:srgbClr val="3760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30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12"/>
    </mc:Choice>
    <mc:Fallback xmlns="">
      <p:transition spd="slow" advTm="46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38" y="2060848"/>
            <a:ext cx="8294615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17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2"/>
    </mc:Choice>
    <mc:Fallback xmlns="">
      <p:transition spd="slow" advTm="48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95530"/>
            <a:ext cx="8316416" cy="4427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478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77"/>
    </mc:Choice>
    <mc:Fallback xmlns="">
      <p:transition spd="slow" advTm="53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77024"/>
            <a:ext cx="8280920" cy="5420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907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14"/>
    </mc:Choice>
    <mc:Fallback xmlns="">
      <p:transition spd="slow" advTm="54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89" y="1767803"/>
            <a:ext cx="8323975" cy="4712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694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64"/>
    </mc:Choice>
    <mc:Fallback xmlns="">
      <p:transition spd="slow" advTm="56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476250"/>
            <a:ext cx="8353425" cy="32400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i="1" kern="0" dirty="0"/>
              <a:t>Если человек воспринимает свое </a:t>
            </a:r>
            <a:r>
              <a:rPr lang="ru-RU" sz="2400" i="1" kern="0" dirty="0" smtClean="0"/>
              <a:t>здоровье</a:t>
            </a:r>
            <a:br>
              <a:rPr lang="ru-RU" sz="2400" i="1" kern="0" dirty="0" smtClean="0"/>
            </a:br>
            <a:r>
              <a:rPr lang="ru-RU" sz="2400" i="1" kern="0" dirty="0" smtClean="0"/>
              <a:t> </a:t>
            </a:r>
            <a:r>
              <a:rPr lang="ru-RU" sz="2400" i="1" kern="0" dirty="0"/>
              <a:t>как «долг» перед кем-то, если смысл </a:t>
            </a:r>
            <a:r>
              <a:rPr lang="ru-RU" sz="2400" i="1" kern="0" dirty="0" smtClean="0"/>
              <a:t>своего</a:t>
            </a:r>
            <a:br>
              <a:rPr lang="ru-RU" sz="2400" i="1" kern="0" dirty="0" smtClean="0"/>
            </a:br>
            <a:r>
              <a:rPr lang="ru-RU" sz="2400" i="1" kern="0" dirty="0" smtClean="0"/>
              <a:t> </a:t>
            </a:r>
            <a:r>
              <a:rPr lang="ru-RU" sz="2400" i="1" kern="0" dirty="0"/>
              <a:t>здоровья он видит в возможности осуществить какое-то важное дело, он сможет стать значительно здоровее, чем тот, для кого здоровье – его «личное дело».</a:t>
            </a:r>
            <a:br>
              <a:rPr lang="ru-RU" sz="2400" i="1" kern="0" dirty="0"/>
            </a:br>
            <a:endParaRPr lang="ru-RU" sz="2400" dirty="0"/>
          </a:p>
        </p:txBody>
      </p:sp>
      <p:sp>
        <p:nvSpPr>
          <p:cNvPr id="4" name="AutoShape 4" descr="ÐÐ°ÑÑÐ¸Ð½ÐºÐ¸ Ð¿Ð¾ Ð·Ð°Ð¿ÑÐ¾ÑÑ Ð·Ð´Ð¾ÑÐ¾Ð²ÑÐµ ÐºÐ°ÑÑÐ¸Ð½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D:\Открытое занятие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459" y="3356992"/>
            <a:ext cx="2448272" cy="274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88"/>
    </mc:Choice>
    <mc:Fallback xmlns="">
      <p:transition spd="slow" advTm="73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8888" y="1052513"/>
            <a:ext cx="6527800" cy="928687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результатов </a:t>
            </a: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анкетирования и тестирования </a:t>
            </a: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педагогов </a:t>
            </a:r>
            <a:br>
              <a:rPr lang="ru-RU" sz="32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семинаре </a:t>
            </a: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«Профилактика и управление стрессом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850" y="2636838"/>
            <a:ext cx="8569325" cy="3095625"/>
          </a:xfrm>
        </p:spPr>
        <p:txBody>
          <a:bodyPr rtlCol="0">
            <a:normAutofit fontScale="92500" lnSpcReduction="20000"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i="1" dirty="0" smtClean="0">
                <a:solidFill>
                  <a:schemeClr val="tx1"/>
                </a:solidFill>
              </a:rPr>
              <a:t>1.У участников опроса в целом сформирована достаточно сильная мотивация к поддержанию своего здоровья. 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i="1" dirty="0" smtClean="0">
                <a:solidFill>
                  <a:schemeClr val="tx1"/>
                </a:solidFill>
              </a:rPr>
              <a:t>Основным и самым сильным мотивом является семейная жизнь респондентов, что характерно для женщин вообще, вторым по значимости является общественно-полезная направленность опрошенных.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i="1" dirty="0" smtClean="0">
                <a:solidFill>
                  <a:schemeClr val="tx1"/>
                </a:solidFill>
              </a:rPr>
              <a:t>2. У опрошенных </a:t>
            </a:r>
            <a:r>
              <a:rPr lang="ru-RU" sz="2000" b="1" i="1" dirty="0">
                <a:solidFill>
                  <a:schemeClr val="tx1"/>
                </a:solidFill>
              </a:rPr>
              <a:t>риск возникновения эмоционального выгорания находится в пределах нижней границы среднего уровня. Это свидетельствует о хорошей адаптивности </a:t>
            </a:r>
            <a:r>
              <a:rPr lang="ru-RU" sz="2000" b="1" i="1" dirty="0" smtClean="0">
                <a:solidFill>
                  <a:schemeClr val="tx1"/>
                </a:solidFill>
              </a:rPr>
              <a:t>педагогов </a:t>
            </a:r>
            <a:r>
              <a:rPr lang="ru-RU" sz="2000" b="1" i="1" dirty="0">
                <a:solidFill>
                  <a:schemeClr val="tx1"/>
                </a:solidFill>
              </a:rPr>
              <a:t>к профессиональным эмоциональным нагрузкам.</a:t>
            </a:r>
            <a:endParaRPr lang="ru-RU" sz="2000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i="1" dirty="0" smtClean="0"/>
              <a:t>.</a:t>
            </a:r>
            <a:endParaRPr lang="ru-RU" sz="2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b="1" i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900" b="1" i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8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4" name="Picture 5" descr="F:\картинки\большие\свеча на ладони.jpg"/>
          <p:cNvPicPr>
            <a:picLocks noChangeAspect="1" noChangeArrowheads="1"/>
          </p:cNvPicPr>
          <p:nvPr/>
        </p:nvPicPr>
        <p:blipFill>
          <a:blip r:embed="rId2" cstate="email">
            <a:extLst/>
          </a:blip>
          <a:srcRect/>
          <a:stretch>
            <a:fillRect/>
          </a:stretch>
        </p:blipFill>
        <p:spPr bwMode="auto">
          <a:xfrm>
            <a:off x="5652120" y="4797152"/>
            <a:ext cx="2304256" cy="12961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30"/>
    </mc:Choice>
    <mc:Fallback xmlns="">
      <p:transition spd="slow" advTm="81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Помните 9 слов, способных изменить жизнь!</a:t>
            </a:r>
          </a:p>
        </p:txBody>
      </p:sp>
      <p:pic>
        <p:nvPicPr>
          <p:cNvPr id="46084" name="Picture 4" descr="s1200 (3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412875"/>
            <a:ext cx="6553200" cy="49149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10"/>
    </mc:Choice>
    <mc:Fallback xmlns="">
      <p:transition spd="slow" advTm="67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0113" y="3505200"/>
            <a:ext cx="7559675" cy="1395413"/>
          </a:xfrm>
        </p:spPr>
        <p:txBody>
          <a:bodyPr rtlCol="0">
            <a:noAutofit/>
          </a:bodyPr>
          <a:lstStyle/>
          <a:p>
            <a:pPr marL="182880" eaLnBrk="1" fontAlgn="auto" hangingPunct="1">
              <a:spcAft>
                <a:spcPts val="0"/>
              </a:spcAft>
              <a:defRPr/>
            </a:pPr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</a:t>
            </a:r>
            <a:r>
              <a:rPr lang="ru-RU" sz="40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 психологической </a:t>
            </a:r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мастерской</a:t>
            </a:r>
            <a:b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316038" y="0"/>
            <a:ext cx="6511925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</a:t>
            </a:r>
            <a:endParaRPr lang="ru-RU" sz="40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9750" y="1268413"/>
            <a:ext cx="8280400" cy="28082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7652" name="TextBox 5"/>
          <p:cNvSpPr txBox="1">
            <a:spLocks noChangeArrowheads="1"/>
          </p:cNvSpPr>
          <p:nvPr/>
        </p:nvSpPr>
        <p:spPr bwMode="auto">
          <a:xfrm>
            <a:off x="574675" y="928688"/>
            <a:ext cx="83312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            Высокие современные требования, предъявляемые к качеству профессиональной деятельности педагога, его компетентности, обуславливают необходимость совершенствования действующей системы психологического сопровождения образовательного процесса с использованием  эффективных форм и методов работы с педагогами ДОУ.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3" name="TextBox 7"/>
          <p:cNvSpPr txBox="1">
            <a:spLocks noChangeArrowheads="1"/>
          </p:cNvSpPr>
          <p:nvPr/>
        </p:nvSpPr>
        <p:spPr bwMode="auto">
          <a:xfrm>
            <a:off x="574675" y="4560888"/>
            <a:ext cx="82454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Повышение стрессоустойчивости педагогов как профилактика синдрома эмоционального выгорания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55"/>
    </mc:Choice>
    <mc:Fallback xmlns="">
      <p:transition spd="slow" advTm="6355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Rectangle 5"/>
          <p:cNvSpPr>
            <a:spLocks noGrp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i="1" smtClean="0"/>
              <a:t>Жизнь прекрасна и ярка,</a:t>
            </a:r>
          </a:p>
          <a:p>
            <a:pPr>
              <a:lnSpc>
                <a:spcPct val="90000"/>
              </a:lnSpc>
            </a:pPr>
            <a:r>
              <a:rPr lang="ru-RU" sz="2400" i="1" smtClean="0"/>
              <a:t>Жизнь свободна и легка,</a:t>
            </a:r>
          </a:p>
          <a:p>
            <a:pPr>
              <a:lnSpc>
                <a:spcPct val="90000"/>
              </a:lnSpc>
            </a:pPr>
            <a:r>
              <a:rPr lang="ru-RU" sz="2400" i="1" smtClean="0"/>
              <a:t>Жизнь есть солнечный рассвет,</a:t>
            </a:r>
          </a:p>
          <a:p>
            <a:pPr>
              <a:lnSpc>
                <a:spcPct val="90000"/>
              </a:lnSpc>
            </a:pPr>
            <a:r>
              <a:rPr lang="ru-RU" sz="2400" i="1" smtClean="0"/>
              <a:t>Жизнь есть неба дивный свет,</a:t>
            </a:r>
          </a:p>
          <a:p>
            <a:pPr>
              <a:lnSpc>
                <a:spcPct val="90000"/>
              </a:lnSpc>
            </a:pPr>
            <a:r>
              <a:rPr lang="ru-RU" sz="2400" i="1" smtClean="0"/>
              <a:t>Жизнь – улыбки и цветы,</a:t>
            </a:r>
          </a:p>
          <a:p>
            <a:pPr>
              <a:lnSpc>
                <a:spcPct val="90000"/>
              </a:lnSpc>
            </a:pPr>
            <a:r>
              <a:rPr lang="ru-RU" sz="2400" i="1" smtClean="0"/>
              <a:t>Жизнь полнится красоты,</a:t>
            </a:r>
          </a:p>
          <a:p>
            <a:pPr>
              <a:lnSpc>
                <a:spcPct val="90000"/>
              </a:lnSpc>
            </a:pPr>
            <a:r>
              <a:rPr lang="ru-RU" sz="2400" i="1" smtClean="0"/>
              <a:t>Жизнь есть ласка добрых слов,</a:t>
            </a:r>
          </a:p>
          <a:p>
            <a:pPr>
              <a:lnSpc>
                <a:spcPct val="90000"/>
              </a:lnSpc>
            </a:pPr>
            <a:r>
              <a:rPr lang="ru-RU" sz="2400" i="1" smtClean="0"/>
              <a:t>Жизнь есть – дети и любовь!</a:t>
            </a:r>
          </a:p>
        </p:txBody>
      </p:sp>
      <p:pic>
        <p:nvPicPr>
          <p:cNvPr id="47110" name="Picture 6" descr="s1200 (4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6136" y="4508500"/>
            <a:ext cx="2219325" cy="20161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54"/>
    </mc:Choice>
    <mc:Fallback xmlns="">
      <p:transition spd="slow" advTm="99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4"/>
          <p:cNvSpPr>
            <a:spLocks noGrp="1"/>
          </p:cNvSpPr>
          <p:nvPr>
            <p:ph type="ctrTitle"/>
          </p:nvPr>
        </p:nvSpPr>
        <p:spPr>
          <a:xfrm>
            <a:off x="611188" y="1773238"/>
            <a:ext cx="7772400" cy="1470025"/>
          </a:xfrm>
        </p:spPr>
        <p:txBody>
          <a:bodyPr/>
          <a:lstStyle/>
          <a:p>
            <a:r>
              <a:rPr lang="ru-RU" b="1" i="1" smtClean="0"/>
              <a:t>Благодарим за внимание!</a:t>
            </a:r>
          </a:p>
        </p:txBody>
      </p:sp>
      <p:pic>
        <p:nvPicPr>
          <p:cNvPr id="49158" name="Picture 6" descr="78975e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525" y="4221163"/>
            <a:ext cx="3048000" cy="2033587"/>
          </a:xfrm>
          <a:prstGeom prst="rect">
            <a:avLst/>
          </a:prstGeom>
          <a:noFill/>
        </p:spPr>
      </p:pic>
      <p:pic>
        <p:nvPicPr>
          <p:cNvPr id="49159" name="Picture 7" descr="sadi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3644900"/>
            <a:ext cx="3619500" cy="28035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53"/>
    </mc:Choice>
    <mc:Fallback xmlns="">
      <p:transition spd="slow" advTm="6153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25475" y="260350"/>
            <a:ext cx="6394450" cy="1793875"/>
          </a:xfrm>
        </p:spPr>
        <p:txBody>
          <a:bodyPr rtlCol="0">
            <a:normAutofit/>
          </a:bodyPr>
          <a:lstStyle/>
          <a:p>
            <a:pPr marL="182880" eaLnBrk="1" fontAlgn="auto" hangingPunct="1">
              <a:spcAft>
                <a:spcPts val="0"/>
              </a:spcAft>
              <a:defRPr/>
            </a:pPr>
            <a:r>
              <a:rPr lang="ru-RU" sz="4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Предполагаемые результаты</a:t>
            </a:r>
            <a:endParaRPr lang="ru-RU" sz="48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674" name="Подзаголовок 1"/>
          <p:cNvSpPr>
            <a:spLocks noGrp="1"/>
          </p:cNvSpPr>
          <p:nvPr>
            <p:ph type="subTitle" idx="1"/>
          </p:nvPr>
        </p:nvSpPr>
        <p:spPr>
          <a:xfrm>
            <a:off x="827088" y="2636838"/>
            <a:ext cx="6769100" cy="3460750"/>
          </a:xfrm>
        </p:spPr>
        <p:txBody>
          <a:bodyPr/>
          <a:lstStyle/>
          <a:p>
            <a:pPr algn="just" eaLnBrk="1" hangingPunct="1"/>
            <a:r>
              <a:rPr lang="ru-RU" sz="2800" smtClean="0">
                <a:solidFill>
                  <a:schemeClr val="tx1"/>
                </a:solidFill>
              </a:rPr>
              <a:t>-  повышение стрессоустойчивости;</a:t>
            </a:r>
          </a:p>
          <a:p>
            <a:pPr algn="just" eaLnBrk="1" hangingPunct="1"/>
            <a:r>
              <a:rPr lang="ru-RU" sz="2800" smtClean="0">
                <a:solidFill>
                  <a:schemeClr val="tx1"/>
                </a:solidFill>
              </a:rPr>
              <a:t>- стабилизация эмоционального состояния;</a:t>
            </a:r>
          </a:p>
          <a:p>
            <a:pPr algn="just" eaLnBrk="1" hangingPunct="1"/>
            <a:r>
              <a:rPr lang="ru-RU" sz="2800" smtClean="0">
                <a:solidFill>
                  <a:schemeClr val="tx1"/>
                </a:solidFill>
              </a:rPr>
              <a:t>- переживание чувства защищенности и       уверенности в себе;</a:t>
            </a:r>
          </a:p>
          <a:p>
            <a:pPr algn="just" eaLnBrk="1" hangingPunct="1"/>
            <a:r>
              <a:rPr lang="ru-RU" sz="2800" smtClean="0">
                <a:solidFill>
                  <a:schemeClr val="tx1"/>
                </a:solidFill>
              </a:rPr>
              <a:t>- способность к самоорганизации и   саморегуляции эмоциональных состояний.</a:t>
            </a:r>
          </a:p>
        </p:txBody>
      </p:sp>
      <p:pic>
        <p:nvPicPr>
          <p:cNvPr id="28675" name="Picture 3" descr="C:\Users\Гость\AppData\Local\Microsoft\Windows\Temporary Internet Files\Content.IE5\9TTRE4YB\392_300_32214_opposition_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476250"/>
            <a:ext cx="2663825" cy="192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88"/>
    </mc:Choice>
    <mc:Fallback xmlns="">
      <p:transition spd="slow" advTm="6188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757363" y="790307"/>
            <a:ext cx="2682875" cy="1533525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166329" y="1274349"/>
            <a:ext cx="182562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i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СТРЕСС</a:t>
            </a:r>
          </a:p>
        </p:txBody>
      </p:sp>
      <p:sp>
        <p:nvSpPr>
          <p:cNvPr id="11" name="Облако 10"/>
          <p:cNvSpPr/>
          <p:nvPr/>
        </p:nvSpPr>
        <p:spPr>
          <a:xfrm>
            <a:off x="4140200" y="3041650"/>
            <a:ext cx="2994025" cy="1655763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снсс</a:t>
            </a:r>
            <a:endParaRPr lang="ru-RU" dirty="0"/>
          </a:p>
        </p:txBody>
      </p:sp>
      <p:sp>
        <p:nvSpPr>
          <p:cNvPr id="18" name="Облако 17"/>
          <p:cNvSpPr/>
          <p:nvPr/>
        </p:nvSpPr>
        <p:spPr>
          <a:xfrm>
            <a:off x="711200" y="4727575"/>
            <a:ext cx="3290888" cy="1335088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4440238" y="3546475"/>
            <a:ext cx="25908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Вызывает накопление усталости</a:t>
            </a:r>
          </a:p>
        </p:txBody>
      </p:sp>
      <p:sp>
        <p:nvSpPr>
          <p:cNvPr id="25" name="Облако 24"/>
          <p:cNvSpPr/>
          <p:nvPr/>
        </p:nvSpPr>
        <p:spPr>
          <a:xfrm>
            <a:off x="684213" y="2484438"/>
            <a:ext cx="3455987" cy="18796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Понижает сопротивляемость организма различным болезням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36650" y="5072063"/>
            <a:ext cx="2189163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Снижает работоспособность</a:t>
            </a:r>
          </a:p>
        </p:txBody>
      </p:sp>
      <p:sp>
        <p:nvSpPr>
          <p:cNvPr id="29" name="Облако 28"/>
          <p:cNvSpPr/>
          <p:nvPr/>
        </p:nvSpPr>
        <p:spPr>
          <a:xfrm>
            <a:off x="4921250" y="996950"/>
            <a:ext cx="2994025" cy="1655763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снсс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5461000" y="1338263"/>
            <a:ext cx="1912938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Провоцирует уже имеющиеся заболевания</a:t>
            </a:r>
          </a:p>
        </p:txBody>
      </p:sp>
      <p:pic>
        <p:nvPicPr>
          <p:cNvPr id="29706" name="Picture 12" descr="erex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4868863"/>
            <a:ext cx="2952750" cy="166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99"/>
    </mc:Choice>
    <mc:Fallback xmlns="">
      <p:transition spd="slow" advTm="65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Что же такое стресс?</a:t>
            </a:r>
          </a:p>
        </p:txBody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600" b="1" smtClean="0"/>
              <a:t>Стресс</a:t>
            </a:r>
            <a:r>
              <a:rPr lang="ru-RU" sz="1600" smtClean="0"/>
              <a:t> – это реакция организма на раздражение. Во время стресса появляется избыток энергии. При возникновении какой-либо опасности мышцы организма напрягаются, и учащается сердцебиение и пульс. Организму необходимо выплеснуть накопившийся «заряд». Чтобы энергия не стала разрушительной, нужно вовремя взять себя в руки и направить ее потенциал в положительное русло.</a:t>
            </a:r>
            <a:endParaRPr lang="ru-RU" sz="1600" i="1" smtClean="0"/>
          </a:p>
          <a:p>
            <a:pPr>
              <a:lnSpc>
                <a:spcPct val="80000"/>
              </a:lnSpc>
            </a:pPr>
            <a:r>
              <a:rPr lang="ru-RU" sz="1600" i="1" u="sng" smtClean="0"/>
              <a:t>«Стресс - это аромат и вкус жизни.</a:t>
            </a:r>
            <a:r>
              <a:rPr lang="ru-RU" sz="1600" i="1" smtClean="0"/>
              <a:t> Поскольку стресс связан с любой деятельностью, избежать его может лишь тот, кто ничего не делает. Но кому приятна жизнь без дерзаний, без успехов, без ошибок? Поэтому важно научиться не избегать стресса, а находить удовольствие от него» - писал </a:t>
            </a:r>
            <a:r>
              <a:rPr lang="ru-RU" sz="1600" b="1" i="1" smtClean="0"/>
              <a:t>Ганс Селье</a:t>
            </a:r>
          </a:p>
        </p:txBody>
      </p:sp>
      <p:pic>
        <p:nvPicPr>
          <p:cNvPr id="43012" name="Picture 4" descr="1487288098843-Home-and-Garden-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2133600"/>
            <a:ext cx="3182938" cy="255111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62"/>
    </mc:Choice>
    <mc:Fallback xmlns="">
      <p:transition spd="slow" advTm="161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i="1" smtClean="0"/>
              <a:t>Рекомендации по преодолению стресса</a:t>
            </a:r>
          </a:p>
        </p:txBody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6562725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 b="1" smtClean="0"/>
              <a:t> Проанализируйте стрессовую ситуацию. </a:t>
            </a:r>
            <a:r>
              <a:rPr lang="ru-RU" sz="1800" i="1" smtClean="0"/>
              <a:t>Это поможет вам в будущем избежать подобных ситуаций. Определите шаги изменения своего поведения и отношения к ней</a:t>
            </a:r>
            <a:r>
              <a:rPr lang="ru-RU" sz="1800" smtClean="0"/>
              <a:t>. Обозначьте для себя проблему, которая Вас «цепляет», найдите аргументы, чтобы убедить себя в том, что это временное явление, и оно скоро пройдет.</a:t>
            </a:r>
          </a:p>
          <a:p>
            <a:pPr>
              <a:lnSpc>
                <a:spcPct val="80000"/>
              </a:lnSpc>
            </a:pPr>
            <a:r>
              <a:rPr lang="ru-RU" sz="1800" b="1" smtClean="0"/>
              <a:t>Переключайтесь. </a:t>
            </a:r>
            <a:r>
              <a:rPr lang="ru-RU" sz="1800" i="1" smtClean="0"/>
              <a:t>Займитесь делом, не имеющим ничего общего с причиной вашего расстройства.</a:t>
            </a:r>
            <a:endParaRPr lang="ru-RU" sz="1800" smtClean="0"/>
          </a:p>
          <a:p>
            <a:pPr>
              <a:lnSpc>
                <a:spcPct val="80000"/>
              </a:lnSpc>
            </a:pPr>
            <a:r>
              <a:rPr lang="ru-RU" sz="1800" b="1" smtClean="0"/>
              <a:t>Примите душ, тёплую ванну с приятным для Вас ароматом и пеной.</a:t>
            </a:r>
          </a:p>
          <a:p>
            <a:pPr>
              <a:lnSpc>
                <a:spcPct val="80000"/>
              </a:lnSpc>
            </a:pPr>
            <a:r>
              <a:rPr lang="ru-RU" sz="1800" b="1" smtClean="0"/>
              <a:t>Послушайте любимую музыку.</a:t>
            </a:r>
          </a:p>
          <a:p>
            <a:pPr>
              <a:lnSpc>
                <a:spcPct val="80000"/>
              </a:lnSpc>
            </a:pPr>
            <a:r>
              <a:rPr lang="ru-RU" sz="1800" b="1" smtClean="0"/>
              <a:t>Больше двигайтесь и занимайтесь физическим трудом. </a:t>
            </a:r>
            <a:r>
              <a:rPr lang="ru-RU" sz="1800" i="1" smtClean="0"/>
              <a:t>Для снятия стресса больше всего подходят: быстрая ходьба, бег трусцой, езда на велосипеде, ходьба на лыжах, купание, обливание, ванны, душ, посещение бассейна, бани, сауны.</a:t>
            </a:r>
            <a:endParaRPr lang="ru-RU" sz="1800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b="1" smtClean="0"/>
              <a:t> </a:t>
            </a:r>
          </a:p>
        </p:txBody>
      </p:sp>
      <p:pic>
        <p:nvPicPr>
          <p:cNvPr id="44036" name="Picture 4" descr="3797e49490de0d59514f7146b8d67ca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7465" y="5197382"/>
            <a:ext cx="2520950" cy="16795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09"/>
    </mc:Choice>
    <mc:Fallback xmlns="">
      <p:transition spd="slow" advTm="121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i="1" u="sng" dirty="0" smtClean="0"/>
              <a:t>Рекомендации по </a:t>
            </a:r>
            <a:r>
              <a:rPr lang="ru-RU" sz="4000" i="1" u="sng" dirty="0" smtClean="0"/>
              <a:t>преодолению </a:t>
            </a:r>
            <a:r>
              <a:rPr lang="ru-RU" sz="4000" i="1" u="sng" dirty="0" smtClean="0"/>
              <a:t>стресса</a:t>
            </a:r>
          </a:p>
        </p:txBody>
      </p:sp>
      <p:sp>
        <p:nvSpPr>
          <p:cNvPr id="45059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54102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600" b="1" smtClean="0"/>
              <a:t>Вылейте свою печаль на бумагу</a:t>
            </a:r>
            <a:r>
              <a:rPr lang="ru-RU" sz="1600" smtClean="0"/>
              <a:t>. </a:t>
            </a:r>
            <a:r>
              <a:rPr lang="ru-RU" sz="1600" i="1" smtClean="0"/>
              <a:t>Вы можете описать все свои огорчения и переживания в письме другу, которое никогда не пошлёте. Сохраните его, перечитайте спустя некоторое время, возможно. это поможет посмотреть Вам на себя как бы со стороны.</a:t>
            </a:r>
            <a:endParaRPr lang="ru-RU" sz="1600" b="1" smtClean="0"/>
          </a:p>
          <a:p>
            <a:pPr>
              <a:lnSpc>
                <a:spcPct val="80000"/>
              </a:lnSpc>
            </a:pPr>
            <a:r>
              <a:rPr lang="ru-RU" sz="1600" b="1" smtClean="0"/>
              <a:t>Сделайте себе подарок</a:t>
            </a:r>
            <a:r>
              <a:rPr lang="ru-RU" sz="1600" smtClean="0"/>
              <a:t>. </a:t>
            </a:r>
            <a:r>
              <a:rPr lang="ru-RU" sz="1600" i="1" smtClean="0"/>
              <a:t>Этот совет можно выполнить и в буквальном, и в переносном смысле. Например, купите себе давно приглянувшуюся вам вещь – блузку, сумочку и др. Или позвольте себе заниматься весь день только тем, что Вам нравится. Чаще устраивайте себе маленькие праздники: красиво накройте стол и приготовьте свое любимое блюдо. Есть продукты, которые улучшают настроение и снимают стресс. Это – цитрусовые, шоколад, мороженое, банан. Многие из этих продуктов содержат опиаты и эндорфины – гормоны «хорошего настроения».</a:t>
            </a:r>
            <a:endParaRPr lang="ru-RU" sz="1600" b="1" smtClean="0"/>
          </a:p>
          <a:p>
            <a:pPr>
              <a:lnSpc>
                <a:spcPct val="80000"/>
              </a:lnSpc>
            </a:pPr>
            <a:r>
              <a:rPr lang="ru-RU" sz="1600" b="1" smtClean="0"/>
              <a:t>Помогите другому</a:t>
            </a:r>
            <a:r>
              <a:rPr lang="ru-RU" sz="1600" smtClean="0"/>
              <a:t>. </a:t>
            </a:r>
            <a:r>
              <a:rPr lang="ru-RU" sz="1600" i="1" smtClean="0"/>
              <a:t>Переключив свою энергию на помощь, вы выиграете вдвойне. Сделайте доброе дело, и вы избавитесь от плохого настроения ибо творить добро всегда приятно.</a:t>
            </a:r>
          </a:p>
        </p:txBody>
      </p:sp>
      <p:pic>
        <p:nvPicPr>
          <p:cNvPr id="45060" name="Picture 4" descr="fullsiz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1628775"/>
            <a:ext cx="2381250" cy="24479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31"/>
    </mc:Choice>
    <mc:Fallback xmlns="">
      <p:transition spd="slow" advTm="165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813" y="549275"/>
            <a:ext cx="6397625" cy="15097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Тренинговое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занятие для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педагогов «</a:t>
            </a:r>
            <a:r>
              <a:rPr lang="ru-RU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Саморегуляция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как средство профилактики </a:t>
            </a:r>
            <a:b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синдрома эмоционального выгорания»</a:t>
            </a:r>
            <a:b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8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6900" y="2349500"/>
            <a:ext cx="5026025" cy="946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>
                <a:latin typeface="Calibri" pitchFamily="34" charset="0"/>
              </a:rPr>
              <a:t>Упражнение 1. </a:t>
            </a:r>
            <a:r>
              <a:rPr lang="ru-RU" sz="2000" b="1">
                <a:latin typeface="Calibri" pitchFamily="34" charset="0"/>
              </a:rPr>
              <a:t>«Надувная кукла»</a:t>
            </a:r>
          </a:p>
          <a:p>
            <a:endParaRPr lang="ru-RU" sz="2800">
              <a:solidFill>
                <a:srgbClr val="31859C"/>
              </a:solidFill>
              <a:latin typeface="Calibri" pitchFamily="34" charset="0"/>
            </a:endParaRPr>
          </a:p>
        </p:txBody>
      </p:sp>
      <p:sp>
        <p:nvSpPr>
          <p:cNvPr id="34819" name="Прямоугольник 3"/>
          <p:cNvSpPr>
            <a:spLocks noChangeArrowheads="1"/>
          </p:cNvSpPr>
          <p:nvPr/>
        </p:nvSpPr>
        <p:spPr bwMode="auto">
          <a:xfrm>
            <a:off x="596900" y="2692400"/>
            <a:ext cx="45148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Calibri" pitchFamily="34" charset="0"/>
              </a:rPr>
              <a:t>Упражнение 2. </a:t>
            </a:r>
            <a:r>
              <a:rPr lang="ru-RU" sz="2000" b="1"/>
              <a:t>«</a:t>
            </a:r>
            <a:r>
              <a:rPr lang="ru-RU" sz="2000" b="1">
                <a:latin typeface="Calibri" pitchFamily="34" charset="0"/>
              </a:rPr>
              <a:t>Антистресс</a:t>
            </a:r>
            <a:r>
              <a:rPr lang="ru-RU" sz="2000" b="1"/>
              <a:t>»</a:t>
            </a:r>
            <a:endParaRPr lang="ru-RU" sz="2000"/>
          </a:p>
        </p:txBody>
      </p:sp>
      <p:sp>
        <p:nvSpPr>
          <p:cNvPr id="34820" name="Прямоугольник 4"/>
          <p:cNvSpPr>
            <a:spLocks noChangeArrowheads="1"/>
          </p:cNvSpPr>
          <p:nvPr/>
        </p:nvSpPr>
        <p:spPr bwMode="auto">
          <a:xfrm>
            <a:off x="596900" y="3016250"/>
            <a:ext cx="6313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Calibri" pitchFamily="34" charset="0"/>
              </a:rPr>
              <a:t>Упражнение 3. </a:t>
            </a:r>
            <a:r>
              <a:rPr lang="ru-RU" sz="2000" b="1"/>
              <a:t>«</a:t>
            </a:r>
            <a:r>
              <a:rPr lang="ru-RU" sz="2000" b="1">
                <a:latin typeface="Calibri" pitchFamily="34" charset="0"/>
              </a:rPr>
              <a:t>Психологическая зарядка</a:t>
            </a:r>
            <a:r>
              <a:rPr lang="ru-RU" sz="2000" b="1"/>
              <a:t>»</a:t>
            </a:r>
            <a:endParaRPr lang="ru-RU" sz="2000"/>
          </a:p>
        </p:txBody>
      </p:sp>
      <p:sp>
        <p:nvSpPr>
          <p:cNvPr id="34821" name="Прямоугольник 5"/>
          <p:cNvSpPr>
            <a:spLocks noChangeArrowheads="1"/>
          </p:cNvSpPr>
          <p:nvPr/>
        </p:nvSpPr>
        <p:spPr bwMode="auto">
          <a:xfrm>
            <a:off x="611188" y="3357563"/>
            <a:ext cx="40465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Calibri" pitchFamily="34" charset="0"/>
              </a:rPr>
              <a:t>Упражнение 4. </a:t>
            </a:r>
            <a:r>
              <a:rPr lang="ru-RU" sz="2000" b="1"/>
              <a:t>«</a:t>
            </a:r>
            <a:r>
              <a:rPr lang="ru-RU" sz="2000" b="1">
                <a:latin typeface="Calibri" pitchFamily="34" charset="0"/>
              </a:rPr>
              <a:t>Тонус</a:t>
            </a:r>
            <a:r>
              <a:rPr lang="ru-RU" sz="2000" b="1"/>
              <a:t>»</a:t>
            </a:r>
            <a:endParaRPr lang="ru-RU" sz="2000"/>
          </a:p>
        </p:txBody>
      </p:sp>
      <p:sp>
        <p:nvSpPr>
          <p:cNvPr id="34822" name="Прямоугольник 6"/>
          <p:cNvSpPr>
            <a:spLocks noChangeArrowheads="1"/>
          </p:cNvSpPr>
          <p:nvPr/>
        </p:nvSpPr>
        <p:spPr bwMode="auto">
          <a:xfrm>
            <a:off x="611188" y="3702843"/>
            <a:ext cx="4603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latin typeface="Calibri" pitchFamily="34" charset="0"/>
              </a:rPr>
              <a:t>Упражнение 5. </a:t>
            </a:r>
            <a:r>
              <a:rPr lang="ru-RU" sz="2000" b="1" dirty="0"/>
              <a:t>«</a:t>
            </a:r>
            <a:r>
              <a:rPr lang="ru-RU" sz="2000" b="1" dirty="0">
                <a:latin typeface="Calibri" pitchFamily="34" charset="0"/>
              </a:rPr>
              <a:t>Иммунитет</a:t>
            </a:r>
            <a:r>
              <a:rPr lang="ru-RU" sz="2000" b="1" dirty="0"/>
              <a:t>»</a:t>
            </a:r>
            <a:endParaRPr lang="ru-RU" sz="2000" dirty="0"/>
          </a:p>
        </p:txBody>
      </p:sp>
      <p:sp>
        <p:nvSpPr>
          <p:cNvPr id="34823" name="Прямоугольник 7"/>
          <p:cNvSpPr>
            <a:spLocks noChangeArrowheads="1"/>
          </p:cNvSpPr>
          <p:nvPr/>
        </p:nvSpPr>
        <p:spPr bwMode="auto">
          <a:xfrm>
            <a:off x="611188" y="4054192"/>
            <a:ext cx="42783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latin typeface="Calibri" pitchFamily="34" charset="0"/>
              </a:rPr>
              <a:t>Упражнение 6. </a:t>
            </a:r>
            <a:r>
              <a:rPr lang="ru-RU" sz="2000" b="1" dirty="0"/>
              <a:t>«</a:t>
            </a:r>
            <a:r>
              <a:rPr lang="ru-RU" sz="2000" b="1" dirty="0">
                <a:latin typeface="Calibri" pitchFamily="34" charset="0"/>
              </a:rPr>
              <a:t>Энергия</a:t>
            </a:r>
            <a:r>
              <a:rPr lang="ru-RU" sz="2000" b="1" dirty="0"/>
              <a:t>»</a:t>
            </a:r>
            <a:endParaRPr lang="ru-RU" sz="2000" dirty="0"/>
          </a:p>
        </p:txBody>
      </p:sp>
      <p:pic>
        <p:nvPicPr>
          <p:cNvPr id="34824" name="Picture 3" descr="C:\Users\Гость\AppData\Local\Microsoft\Windows\Temporary Internet Files\Content.IE5\2VM6TYH8\1b4c2a87f906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1138" y="3644900"/>
            <a:ext cx="3852862" cy="294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17"/>
    </mc:Choice>
    <mc:Fallback xmlns="">
      <p:transition spd="slow" advTm="54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Прямоугольник 1"/>
          <p:cNvSpPr>
            <a:spLocks noChangeArrowheads="1"/>
          </p:cNvSpPr>
          <p:nvPr/>
        </p:nvSpPr>
        <p:spPr bwMode="auto">
          <a:xfrm>
            <a:off x="827088" y="981075"/>
            <a:ext cx="7416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«Надувная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кукла»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pPr algn="just"/>
            <a:r>
              <a:rPr lang="ru-RU" dirty="0">
                <a:latin typeface="Calibri" pitchFamily="34" charset="0"/>
              </a:rPr>
              <a:t>	Участники располагаются в кругу, сидя расслабленно на стульях.</a:t>
            </a:r>
          </a:p>
          <a:p>
            <a:pPr algn="just"/>
            <a:r>
              <a:rPr lang="ru-RU" dirty="0">
                <a:latin typeface="Calibri" pitchFamily="34" charset="0"/>
              </a:rPr>
              <a:t>Это упражнение направлено на преодоление скованности и напряженности участников группы, на тренировку мышечного расслабления. Ведущий играет роль "насоса": он делает движения руками, имитирующие работу с насосом, и издает характерные звуки. Участники группы сначала расслабленно сидят на стульях, голова опущена, руки вяло висят вдоль тела. С каждым движением "насоса" "резиновые куклы" начинают "надуваться": участники распрямляются, поднимают голову, напрягают руки и в конце концов встают в полный рост, раскинув руки и расставив ноги. Через несколько секунд ведущий "выдергивает затычку" у "куклы", и игроки с шипением ("ш-ш-ш!") расслабляются и постепенно опускаются на корточки. Игру можно повторить два-три раза. Обсуждения игра не требует. </a:t>
            </a:r>
          </a:p>
          <a:p>
            <a:pPr algn="just"/>
            <a:r>
              <a:rPr lang="ru-RU" dirty="0">
                <a:latin typeface="Calibri" pitchFamily="34" charset="0"/>
              </a:rPr>
              <a:t>Проведенное упражнение на снятие </a:t>
            </a:r>
            <a:r>
              <a:rPr lang="ru-RU" dirty="0" err="1">
                <a:latin typeface="Calibri" pitchFamily="34" charset="0"/>
              </a:rPr>
              <a:t>психомышечного</a:t>
            </a:r>
            <a:r>
              <a:rPr lang="ru-RU" dirty="0">
                <a:latin typeface="Calibri" pitchFamily="34" charset="0"/>
              </a:rPr>
              <a:t> напряжения построено на принципах расслабления и напряжения мышц. Человек по контрасту запоминает состояние расслабленности и напряжения.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22"/>
    </mc:Choice>
    <mc:Fallback xmlns="">
      <p:transition spd="slow" advTm="12122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6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366</Template>
  <TotalTime>1709</TotalTime>
  <Words>459</Words>
  <Application>Microsoft Office PowerPoint</Application>
  <PresentationFormat>Экран (4:3)</PresentationFormat>
  <Paragraphs>100</Paragraphs>
  <Slides>21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366</vt:lpstr>
      <vt:lpstr>Специальное оформление</vt:lpstr>
      <vt:lpstr>   Психологическая мастерская:  работа педагога-психолога по повышению стрессоустойчивости </vt:lpstr>
      <vt:lpstr>Цель работы психологической мастерской </vt:lpstr>
      <vt:lpstr>Предполагаемые результаты</vt:lpstr>
      <vt:lpstr>Презентация PowerPoint</vt:lpstr>
      <vt:lpstr>Что же такое стресс?</vt:lpstr>
      <vt:lpstr>Рекомендации по преодолению стресса</vt:lpstr>
      <vt:lpstr>Рекомендации по преодолению стресса</vt:lpstr>
      <vt:lpstr>Тренинговое занятие для педагогов «Саморегуляция как средство профилактики  синдрома эмоционального выгорания»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Если человек воспринимает свое здоровье  как «долг» перед кем-то, если смысл своего  здоровья он видит в возможности осуществить какое-то важное дело, он сможет стать значительно здоровее, чем тот, для кого здоровье – его «личное дело». </vt:lpstr>
      <vt:lpstr>Анализ результатов анкетирования и тестирования педагогов  на семинаре «Профилактика и управление стрессом» </vt:lpstr>
      <vt:lpstr>Помните 9 слов, способных изменить жизнь!</vt:lpstr>
      <vt:lpstr>Презентация PowerPoint</vt:lpstr>
      <vt:lpstr>Благодарим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Исследовательский проект  «Педагогические модели методического сопровождения развития компетенций педагога системы дошкольного образования»</dc:title>
  <dc:creator>User</dc:creator>
  <cp:lastModifiedBy>Олеся</cp:lastModifiedBy>
  <cp:revision>85</cp:revision>
  <dcterms:created xsi:type="dcterms:W3CDTF">2017-03-31T08:19:40Z</dcterms:created>
  <dcterms:modified xsi:type="dcterms:W3CDTF">2019-05-26T13:42:30Z</dcterms:modified>
</cp:coreProperties>
</file>