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6A8F"/>
    <a:srgbClr val="697C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ACFDB5D-8CE3-499D-B2F1-DFB368601E46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48216B8-CE8F-4791-87C7-9C07F737B20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dlib.ru/Books/2/0161/index.shtml?from_page=109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4.xml"/><Relationship Id="rId5" Type="http://schemas.openxmlformats.org/officeDocument/2006/relationships/slide" Target="slide6.xml"/><Relationship Id="rId10" Type="http://schemas.openxmlformats.org/officeDocument/2006/relationships/slide" Target="slide13.xml"/><Relationship Id="rId4" Type="http://schemas.openxmlformats.org/officeDocument/2006/relationships/slide" Target="slide5.xml"/><Relationship Id="rId9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909" y="3254315"/>
            <a:ext cx="7308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Тема: «Психология речи»</a:t>
            </a:r>
            <a:endParaRPr lang="ru-RU" sz="3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4465997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dirty="0" smtClean="0">
                <a:solidFill>
                  <a:srgbClr val="000000"/>
                </a:solidFill>
              </a:rPr>
              <a:t>Подготовила:</a:t>
            </a:r>
            <a:r>
              <a:rPr lang="en-US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smtClean="0">
                <a:solidFill>
                  <a:srgbClr val="000000"/>
                </a:solidFill>
              </a:rPr>
              <a:t>учитель – логопед </a:t>
            </a:r>
            <a:r>
              <a:rPr lang="ru-RU" sz="1400" dirty="0" err="1" smtClean="0">
                <a:solidFill>
                  <a:srgbClr val="000000"/>
                </a:solidFill>
              </a:rPr>
              <a:t>Дрожко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>
                <a:solidFill>
                  <a:srgbClr val="000000"/>
                </a:solidFill>
              </a:rPr>
              <a:t>О.Г</a:t>
            </a:r>
            <a:r>
              <a:rPr lang="ru-RU" sz="1400" dirty="0" smtClean="0">
                <a:solidFill>
                  <a:srgbClr val="000000"/>
                </a:solidFill>
              </a:rPr>
              <a:t>.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836712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kern="50" dirty="0">
                <a:latin typeface="Times New Roman"/>
                <a:ea typeface="Lucida Sans Unicode"/>
                <a:cs typeface="Times New Roman"/>
              </a:rPr>
              <a:t>Муниципальное бюджетное дошкольное образовательное учреждение</a:t>
            </a:r>
            <a:endParaRPr lang="ru-RU" sz="1400" kern="50" dirty="0">
              <a:latin typeface="Times New Roman"/>
              <a:ea typeface="Lucida Sans Unicode"/>
              <a:cs typeface="Mangal"/>
            </a:endParaRPr>
          </a:p>
          <a:p>
            <a:pPr algn="ctr">
              <a:spcAft>
                <a:spcPts val="0"/>
              </a:spcAft>
            </a:pPr>
            <a:r>
              <a:rPr lang="ru-RU" kern="50" dirty="0">
                <a:latin typeface="Times New Roman"/>
                <a:ea typeface="Lucida Sans Unicode"/>
                <a:cs typeface="Times New Roman"/>
              </a:rPr>
              <a:t> детский сад №2 г. Азова</a:t>
            </a:r>
            <a:endParaRPr lang="ru-RU" sz="1400" kern="50" dirty="0">
              <a:effectLst/>
              <a:latin typeface="Times New Roman"/>
              <a:ea typeface="Lucida Sans Unicode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2009931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речи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47903"/>
              </p:ext>
            </p:extLst>
          </p:nvPr>
        </p:nvGraphicFramePr>
        <p:xfrm>
          <a:off x="251520" y="1340768"/>
          <a:ext cx="8640960" cy="52928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2328"/>
                <a:gridCol w="2880320"/>
                <a:gridCol w="2808312"/>
              </a:tblGrid>
              <a:tr h="3803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Коммуникативная функция речи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44" marR="676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Регулирующая функция речи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44" marR="676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Программирующая функция речи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44" marR="67644" marT="0" marB="0"/>
                </a:tc>
              </a:tr>
              <a:tr h="3993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использование речи для сообщения другим какой–либо информации или побуждения их к действиям. При передаче сообщения происходит указание на какой–либо предмет, что обозначается как указательная, или индикативная, функция речи, а также высказывание собственных суждений по тому или иному вопросу, что обозначается как предикативная функция, или функция высказывания. Иногда выделяют еще эмоционально–выразительную функцию речи, от которой зависит побудительная сила речи.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44" marR="67644" marT="0" marB="0"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функция речи, определяющая эффективность развития произвольной регуляции деятельности. Регулирующая функция речи проявляется в сознательных формах психической деятельности. Речи принадлежит важная роль в регуляции деятельности.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44" marR="67644" marT="0" marB="0"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состоит в формировании программ различных действий и поведения на основе внешней и внутренней речи. При формировании новых и сложных действий особенно важна речевая инструкция, ее четкость, понятность, последовательность. В дошкольном возрасте речевая инструкция должна быть понятной и одноступенчатой. С возрастом сложность речевой инструкции может возрастать.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644" marR="67644" marT="0" marB="0">
                    <a:solidFill>
                      <a:schemeClr val="accent1">
                        <a:lumMod val="40000"/>
                        <a:lumOff val="60000"/>
                        <a:alpha val="48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027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структура порождения высказывания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5287" y="1700808"/>
            <a:ext cx="864096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 С. Вы­готский писал, что «то, что в мыслях содержится симультан­ного в речи развертывается </a:t>
            </a:r>
            <a:r>
              <a:rPr lang="ru-RU" sz="2400" b="1" i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сукцессивно</a:t>
            </a:r>
            <a:r>
              <a:rPr lang="ru-RU" sz="24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Порож­дение высказывания включает в свою структуру несколько звеньев и начинается :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с мотива, который объективируется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 замысле, замысел формируется с помощью внутренней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речи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здесь же формируется 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 психологическая программа высказывания, которая реализуется 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во внешней речи на основе законов грамматики и синтаксиса данного языка.</a:t>
            </a:r>
          </a:p>
        </p:txBody>
      </p:sp>
    </p:spTree>
    <p:extLst>
      <p:ext uri="{BB962C8B-B14F-4D97-AF65-F5344CB8AC3E}">
        <p14:creationId xmlns:p14="http://schemas.microsoft.com/office/powerpoint/2010/main" val="1509261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порождения высказывания в психологических, лингвистических схемах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речепорождения</a:t>
            </a:r>
            <a:endParaRPr lang="ru-RU" sz="2800" dirty="0"/>
          </a:p>
        </p:txBody>
      </p:sp>
      <p:graphicFrame>
        <p:nvGraphicFramePr>
          <p:cNvPr id="4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813993"/>
              </p:ext>
            </p:extLst>
          </p:nvPr>
        </p:nvGraphicFramePr>
        <p:xfrm>
          <a:off x="323528" y="1700808"/>
          <a:ext cx="8520052" cy="4968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0008"/>
                <a:gridCol w="710005"/>
                <a:gridCol w="1336099"/>
                <a:gridCol w="1742738"/>
                <a:gridCol w="2439835"/>
                <a:gridCol w="871367"/>
              </a:tblGrid>
              <a:tr h="795143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Этапы</a:t>
                      </a:r>
                    </a:p>
                    <a:p>
                      <a:endParaRPr lang="ru-RU" sz="1300" dirty="0" smtClean="0"/>
                    </a:p>
                    <a:p>
                      <a:r>
                        <a:rPr lang="ru-RU" sz="1300" dirty="0" smtClean="0"/>
                        <a:t>Авторы</a:t>
                      </a:r>
                      <a:endParaRPr lang="ru-RU" sz="1300" dirty="0"/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pPr algn="ctr"/>
                      <a:endParaRPr lang="ru-RU" sz="1400" b="0" i="0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III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 anchor="ctr"/>
                </a:tc>
              </a:tr>
              <a:tr h="686291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 С. Выготский</a:t>
                      </a:r>
                    </a:p>
                  </a:txBody>
                  <a:tcPr marL="64588" marR="64588" marT="32294" marB="32294" anchor="ctr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мотив&gt;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мысль -&gt;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внутреннее слово -&gt; (смысл)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 внешнего слова -&gt;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слово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 anchor="ctr"/>
                </a:tc>
              </a:tr>
              <a:tr h="877587"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 А. Леонтьев,</a:t>
                      </a:r>
                    </a:p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Т. В. Рябова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мотив&gt;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мысль -&gt;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внутреннее программирование</a:t>
                      </a:r>
                    </a:p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лексическая развертка, грамматическое структурирование</a:t>
                      </a:r>
                      <a:r>
                        <a:rPr lang="ru-RU" sz="1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внешняя речь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</a:tr>
              <a:tr h="1148193"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Т. В. 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Ахутина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мотив&gt;</a:t>
                      </a:r>
                      <a:endParaRPr lang="ru-RU" sz="1400" dirty="0"/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мысль (речевая интенция) -&gt;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внутреннее программирование – &gt; грамматическое структурирование – 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смысловая – </a:t>
                      </a:r>
                      <a:r>
                        <a:rPr lang="ru-RU" sz="14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&gt; 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структура кинетическая -&gt; внешняя речь грамматическая программа структура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</a:tr>
              <a:tr h="1461337"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 Р. 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Лурия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мотив&gt; 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dirty="0"/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основная мысль высказывания </a:t>
                      </a:r>
                    </a:p>
                    <a:p>
                      <a:r>
                        <a:rPr lang="ru-RU" sz="1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семантическая запись – &gt;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глубинная -&gt;поверхностная -&gt;морфологи- раз синтаксическая  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верт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-структура &gt;</a:t>
                      </a: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фонологиеская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-&gt;фонетическая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588" marR="64588" marT="32294" marB="3229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938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1692483"/>
            <a:ext cx="8568952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представляет собой одну из самых сложных форм высших психических функций, которая характеризуется подвижностью,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многозначностъю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связью со всеми другими психическими функциями. Она является главным фактором опосредствования, что означает, что ни одна сколько-нибудь сложная форма психической деятельности человека не фор­мируется и не реализуется без прямого или косвенного учас­тия речи.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является средством и способом познавательной деятельности, способом общения людей между собой;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является способом внутреннего общения с </a:t>
            </a:r>
            <a:r>
              <a:rPr lang="ru-RU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самим собой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— один из важнейших способов передачи информа­ции и обмена ею.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говорить, о теориях порождения речи  в них обнаруживает их принципиальная близость. Это - представление о построении смысловой структуры высказывания, опосредующей переход от замысла к его речевому воплощению, служащей программой дальнейшего развертывания.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Сопоставление разных точек зрения на порождение речи показывает их несовпадение, различия в решении детальных конкретных вопросов механизма речи. В частности, имеются разногласия по поводу включения семантического плана речи - не ясен вопрос о смысловом синтаксисе и его соотношении с синтаксисом семантическим, их вместе в акте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речепорождения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2419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772816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dirty="0" smtClean="0"/>
              <a:t>Цветкова </a:t>
            </a:r>
            <a:r>
              <a:rPr lang="ru-RU" dirty="0"/>
              <a:t>Л.С. Введение в нейропсихологию и восстановительное обучение. Учебное пособие. - М.– МПСИ, 2000. – С. 53-71</a:t>
            </a:r>
            <a:r>
              <a:rPr lang="ru-RU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dirty="0" err="1"/>
              <a:t>Визель</a:t>
            </a:r>
            <a:r>
              <a:rPr lang="ru-RU" dirty="0"/>
              <a:t> Т.Г. Основы нейропсихологии: учеб. для студентов вузов. - М.: АСТ </a:t>
            </a:r>
            <a:r>
              <a:rPr lang="ru-RU" dirty="0" err="1"/>
              <a:t>Астрель</a:t>
            </a:r>
            <a:r>
              <a:rPr lang="ru-RU" dirty="0"/>
              <a:t> </a:t>
            </a:r>
            <a:r>
              <a:rPr lang="ru-RU" dirty="0" err="1"/>
              <a:t>Транзиткнига</a:t>
            </a:r>
            <a:r>
              <a:rPr lang="ru-RU" dirty="0"/>
              <a:t>, 2005. – </a:t>
            </a:r>
            <a:r>
              <a:rPr lang="en-US" dirty="0"/>
              <a:t>URL</a:t>
            </a:r>
            <a:r>
              <a:rPr lang="ru-RU" dirty="0"/>
              <a:t>: </a:t>
            </a:r>
            <a:r>
              <a:rPr lang="ru-RU" u="sng" dirty="0">
                <a:solidFill>
                  <a:srgbClr val="002060"/>
                </a:solidFill>
                <a:hlinkClick r:id="rId2"/>
              </a:rPr>
              <a:t>http://www.pedlib.ru/Books/2/0161/index.shtml?from_page=109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buFontTx/>
              <a:buAutoNum type="arabicPeriod"/>
            </a:pPr>
            <a:r>
              <a:rPr lang="ru-RU" dirty="0" err="1"/>
              <a:t>Симерницкая</a:t>
            </a:r>
            <a:r>
              <a:rPr lang="ru-RU" dirty="0"/>
              <a:t> Э.Г. Мозг человека и психические процессы в онтогенезе. — М.: Изд-во </a:t>
            </a:r>
            <a:r>
              <a:rPr lang="ru-RU" dirty="0" err="1"/>
              <a:t>Моск</a:t>
            </a:r>
            <a:r>
              <a:rPr lang="ru-RU" dirty="0"/>
              <a:t>. ун-та, 1985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  </a:t>
            </a:r>
            <a:r>
              <a:rPr lang="ru-RU" dirty="0" err="1" smtClean="0"/>
              <a:t>Марютина</a:t>
            </a:r>
            <a:r>
              <a:rPr lang="ru-RU" dirty="0" smtClean="0"/>
              <a:t> </a:t>
            </a:r>
            <a:r>
              <a:rPr lang="ru-RU" dirty="0"/>
              <a:t>Т, М. «Введение в психофизиологию»</a:t>
            </a:r>
          </a:p>
          <a:p>
            <a:r>
              <a:rPr lang="ru-RU" dirty="0" smtClean="0"/>
              <a:t>      М</a:t>
            </a:r>
            <a:r>
              <a:rPr lang="ru-RU" dirty="0"/>
              <a:t>, МПСИ «</a:t>
            </a:r>
            <a:r>
              <a:rPr lang="ru-RU" dirty="0" err="1"/>
              <a:t>Спинта</a:t>
            </a:r>
            <a:r>
              <a:rPr lang="ru-RU" dirty="0"/>
              <a:t>», 1997 г</a:t>
            </a:r>
            <a:r>
              <a:rPr lang="ru-RU" dirty="0" smtClean="0"/>
              <a:t>.</a:t>
            </a:r>
          </a:p>
          <a:p>
            <a:pPr marL="342900" indent="-342900">
              <a:buAutoNum type="arabicPeriod" startAt="5"/>
            </a:pPr>
            <a:r>
              <a:rPr lang="ru-RU" dirty="0" smtClean="0"/>
              <a:t>Шостак </a:t>
            </a:r>
            <a:r>
              <a:rPr lang="ru-RU" dirty="0"/>
              <a:t>В. И. Физиология психической деятельности человека» С-П, </a:t>
            </a:r>
            <a:r>
              <a:rPr lang="ru-RU" dirty="0" smtClean="0"/>
              <a:t>    «</a:t>
            </a:r>
            <a:r>
              <a:rPr lang="ru-RU" dirty="0" err="1"/>
              <a:t>Деан</a:t>
            </a:r>
            <a:r>
              <a:rPr lang="ru-RU" dirty="0"/>
              <a:t>», 1999 г</a:t>
            </a:r>
            <a:r>
              <a:rPr lang="ru-RU" dirty="0" smtClean="0"/>
              <a:t>.</a:t>
            </a:r>
          </a:p>
          <a:p>
            <a:pPr marL="342900" indent="-342900">
              <a:buAutoNum type="arabicPeriod" startAt="5"/>
            </a:pPr>
            <a:r>
              <a:rPr lang="ru-RU" dirty="0"/>
              <a:t>Данилова Н.Н. “Психофизиология” М.: Аспект Пресс, 2000. – 373 с</a:t>
            </a:r>
            <a:r>
              <a:rPr lang="ru-RU" dirty="0" smtClean="0"/>
              <a:t>.</a:t>
            </a:r>
          </a:p>
          <a:p>
            <a:pPr marL="342900" indent="-342900">
              <a:buAutoNum type="arabicPeriod" startAt="5"/>
            </a:pPr>
            <a:r>
              <a:rPr lang="ru-RU" dirty="0"/>
              <a:t>Александров Ю.И. “Основы психофизиологии” М.: Инфра – М, 1997. – 432 с.</a:t>
            </a:r>
          </a:p>
          <a:p>
            <a:pPr marL="342900" indent="-342900">
              <a:buFontTx/>
              <a:buAutoNum type="arabicPeriod"/>
            </a:pPr>
            <a:endParaRPr lang="ru-RU" dirty="0"/>
          </a:p>
          <a:p>
            <a:pPr marL="342900" lvl="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339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996952"/>
            <a:ext cx="81369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cap="all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Спасибо за внимание!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638319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72816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1. Понятие  речи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2. Виды речи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3. </a:t>
            </a:r>
            <a:r>
              <a:rPr lang="ru-RU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Втутреняя</a:t>
            </a: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 речь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4. Внешняя речь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5. Устная речь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5. Эгоцентрическая речь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5. Функции речи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6. Психологическая структура порождения     </a:t>
            </a: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    высказывания.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7. Выводы</a:t>
            </a:r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8. Список литературы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452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речи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67544" y="1852544"/>
            <a:ext cx="3888432" cy="1537791"/>
          </a:xfrm>
          <a:prstGeom prst="round2DiagRect">
            <a:avLst/>
          </a:prstGeom>
          <a:solidFill>
            <a:srgbClr val="616A8F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Речь – это совокупность произносимых и воспринимаемых звуков.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716017" y="1852544"/>
            <a:ext cx="3960440" cy="1521656"/>
          </a:xfrm>
          <a:prstGeom prst="round2DiagRect">
            <a:avLst/>
          </a:prstGeom>
          <a:solidFill>
            <a:srgbClr val="616A8F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Речь –это психологический процесс формирования и передачи мысли средствами языка. Речь без усвоения языка невозможна.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11559" y="4000054"/>
            <a:ext cx="8064897" cy="2119651"/>
          </a:xfrm>
          <a:prstGeom prst="round2DiagRect">
            <a:avLst/>
          </a:prstGeom>
          <a:solidFill>
            <a:srgbClr val="616A8F"/>
          </a:solidFill>
          <a:ln w="15875" cap="rnd" cmpd="sng" algn="ctr">
            <a:solidFill>
              <a:srgbClr val="A5301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Речь – это основное средство человеческого общения, с помощью которой человек получает и передает большое количество информации, в частности такую, которая несет большую смысловую нагрузку или фиксирует в себе то, что невозможно воспринять с помощью органов чувств (абстрактные понятия, непосредственно не воспринимаемые явления, законы, правила и т. п.).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451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267744" y="548680"/>
            <a:ext cx="4104456" cy="783461"/>
          </a:xfrm>
          <a:prstGeom prst="roundRect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Виды речи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7350" y="2069892"/>
            <a:ext cx="2345951" cy="518360"/>
          </a:xfrm>
          <a:prstGeom prst="round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Внутренняя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964112" y="2069892"/>
            <a:ext cx="2589822" cy="518360"/>
          </a:xfrm>
          <a:prstGeom prst="round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Внешняя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73965" y="2063542"/>
            <a:ext cx="2876313" cy="518360"/>
          </a:xfrm>
          <a:prstGeom prst="round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Эгоцентрическая</a:t>
            </a:r>
          </a:p>
        </p:txBody>
      </p:sp>
      <p:cxnSp>
        <p:nvCxnSpPr>
          <p:cNvPr id="12" name="Прямая со стрелкой 11"/>
          <p:cNvCxnSpPr>
            <a:stCxn id="8" idx="2"/>
            <a:endCxn id="9" idx="0"/>
          </p:cNvCxnSpPr>
          <p:nvPr/>
        </p:nvCxnSpPr>
        <p:spPr>
          <a:xfrm flipH="1">
            <a:off x="1470326" y="1332141"/>
            <a:ext cx="2849646" cy="737751"/>
          </a:xfrm>
          <a:prstGeom prst="straightConnector1">
            <a:avLst/>
          </a:prstGeom>
          <a:noFill/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3" name="Прямая со стрелкой 12"/>
          <p:cNvCxnSpPr>
            <a:stCxn id="8" idx="2"/>
          </p:cNvCxnSpPr>
          <p:nvPr/>
        </p:nvCxnSpPr>
        <p:spPr>
          <a:xfrm>
            <a:off x="4319972" y="1332141"/>
            <a:ext cx="0" cy="731401"/>
          </a:xfrm>
          <a:prstGeom prst="straightConnector1">
            <a:avLst/>
          </a:prstGeom>
          <a:noFill/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4" name="Прямая со стрелкой 13"/>
          <p:cNvCxnSpPr>
            <a:stCxn id="8" idx="2"/>
            <a:endCxn id="11" idx="0"/>
          </p:cNvCxnSpPr>
          <p:nvPr/>
        </p:nvCxnSpPr>
        <p:spPr>
          <a:xfrm>
            <a:off x="4319972" y="1332141"/>
            <a:ext cx="2892150" cy="731401"/>
          </a:xfrm>
          <a:prstGeom prst="straightConnector1">
            <a:avLst/>
          </a:prstGeom>
          <a:noFill/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15" name="Скругленный прямоугольник 14"/>
          <p:cNvSpPr/>
          <p:nvPr/>
        </p:nvSpPr>
        <p:spPr>
          <a:xfrm>
            <a:off x="441366" y="3258930"/>
            <a:ext cx="2253000" cy="519629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Письменная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128895" y="3235413"/>
            <a:ext cx="1745652" cy="519629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Устная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79092" y="4157455"/>
            <a:ext cx="2863074" cy="519629"/>
          </a:xfrm>
          <a:prstGeom prst="round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Монологическая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05462" y="4157455"/>
            <a:ext cx="2544414" cy="519629"/>
          </a:xfrm>
          <a:prstGeom prst="round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Диалогическая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cxnSp>
        <p:nvCxnSpPr>
          <p:cNvPr id="20" name="Прямая со стрелкой 19"/>
          <p:cNvCxnSpPr>
            <a:stCxn id="10" idx="2"/>
            <a:endCxn id="15" idx="0"/>
          </p:cNvCxnSpPr>
          <p:nvPr/>
        </p:nvCxnSpPr>
        <p:spPr>
          <a:xfrm flipH="1">
            <a:off x="1567866" y="2588252"/>
            <a:ext cx="2691157" cy="67067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22" name="Прямая со стрелкой 21"/>
          <p:cNvCxnSpPr>
            <a:stCxn id="10" idx="2"/>
            <a:endCxn id="16" idx="0"/>
          </p:cNvCxnSpPr>
          <p:nvPr/>
        </p:nvCxnSpPr>
        <p:spPr>
          <a:xfrm>
            <a:off x="4259023" y="2588252"/>
            <a:ext cx="1742698" cy="647161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23" name="Прямая со стрелкой 22"/>
          <p:cNvCxnSpPr>
            <a:stCxn id="16" idx="2"/>
            <a:endCxn id="19" idx="0"/>
          </p:cNvCxnSpPr>
          <p:nvPr/>
        </p:nvCxnSpPr>
        <p:spPr>
          <a:xfrm flipH="1">
            <a:off x="2577669" y="3755042"/>
            <a:ext cx="3424052" cy="402413"/>
          </a:xfrm>
          <a:prstGeom prst="straightConnector1">
            <a:avLst/>
          </a:prstGeom>
          <a:noFill/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24" name="Прямая со стрелкой 23"/>
          <p:cNvCxnSpPr>
            <a:stCxn id="16" idx="2"/>
            <a:endCxn id="18" idx="0"/>
          </p:cNvCxnSpPr>
          <p:nvPr/>
        </p:nvCxnSpPr>
        <p:spPr>
          <a:xfrm>
            <a:off x="6001721" y="3755042"/>
            <a:ext cx="208908" cy="402413"/>
          </a:xfrm>
          <a:prstGeom prst="straightConnector1">
            <a:avLst/>
          </a:prstGeom>
          <a:noFill/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25" name="Овал 24"/>
          <p:cNvSpPr/>
          <p:nvPr/>
        </p:nvSpPr>
        <p:spPr>
          <a:xfrm>
            <a:off x="585382" y="5265530"/>
            <a:ext cx="3060379" cy="576802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Повествование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3789962" y="5729080"/>
            <a:ext cx="2189052" cy="576802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Описание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6210629" y="5338554"/>
            <a:ext cx="2655673" cy="575531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Рассуждение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cxnSp>
        <p:nvCxnSpPr>
          <p:cNvPr id="28" name="Прямая со стрелкой 27"/>
          <p:cNvCxnSpPr>
            <a:stCxn id="18" idx="2"/>
            <a:endCxn id="25" idx="0"/>
          </p:cNvCxnSpPr>
          <p:nvPr/>
        </p:nvCxnSpPr>
        <p:spPr>
          <a:xfrm flipH="1">
            <a:off x="2115572" y="4677084"/>
            <a:ext cx="4095057" cy="588446"/>
          </a:xfrm>
          <a:prstGeom prst="straightConnector1">
            <a:avLst/>
          </a:prstGeom>
          <a:noFill/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29" name="Прямая со стрелкой 28"/>
          <p:cNvCxnSpPr>
            <a:stCxn id="18" idx="2"/>
            <a:endCxn id="26" idx="0"/>
          </p:cNvCxnSpPr>
          <p:nvPr/>
        </p:nvCxnSpPr>
        <p:spPr>
          <a:xfrm flipH="1">
            <a:off x="4884488" y="4677084"/>
            <a:ext cx="1326141" cy="1051996"/>
          </a:xfrm>
          <a:prstGeom prst="straightConnector1">
            <a:avLst/>
          </a:prstGeom>
          <a:noFill/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30" name="Прямая со стрелкой 29"/>
          <p:cNvCxnSpPr>
            <a:stCxn id="18" idx="2"/>
            <a:endCxn id="27" idx="0"/>
          </p:cNvCxnSpPr>
          <p:nvPr/>
        </p:nvCxnSpPr>
        <p:spPr>
          <a:xfrm>
            <a:off x="6210629" y="4677084"/>
            <a:ext cx="1327837" cy="661470"/>
          </a:xfrm>
          <a:prstGeom prst="straightConnector1">
            <a:avLst/>
          </a:prstGeom>
          <a:noFill/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0354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8" grpId="0" animBg="1"/>
      <p:bldP spid="19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речь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73563"/>
          </a:xfrm>
        </p:spPr>
        <p:txBody>
          <a:bodyPr>
            <a:normAutofit fontScale="40000" lnSpcReduction="20000"/>
          </a:bodyPr>
          <a:lstStyle/>
          <a:p>
            <a:pPr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59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речь</a:t>
            </a: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беззвучная, скрытая речь про себя и для себя, возникающая в процессе мышления. Внутренняя речь, проис­ходит из внешней и специально приспособлена к выполнению мыслительных операций и действий в уме. </a:t>
            </a:r>
          </a:p>
          <a:p>
            <a:pPr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три основных типа внутренней речи:</a:t>
            </a:r>
          </a:p>
          <a:p>
            <a:pPr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 </a:t>
            </a:r>
            <a:r>
              <a:rPr lang="ru-RU" sz="59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внутреннее проговаривание</a:t>
            </a: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«речь </a:t>
            </a:r>
            <a:r>
              <a:rPr lang="ru-RU" sz="59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себя», которая сохраняет структуру внешней речи, но лишенная произнесение звуков;</a:t>
            </a:r>
          </a:p>
          <a:p>
            <a:pPr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 </a:t>
            </a:r>
            <a:r>
              <a:rPr lang="ru-RU" sz="59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внутреннее моделирование</a:t>
            </a: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внешнего речевого высказывания;</a:t>
            </a:r>
          </a:p>
          <a:p>
            <a:pPr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внутренняя речь как </a:t>
            </a:r>
            <a:r>
              <a:rPr lang="ru-RU" sz="59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</a:t>
            </a: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59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средство умственной деятельности</a:t>
            </a:r>
            <a:r>
              <a:rPr lang="ru-RU" sz="59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073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</a:t>
            </a:r>
            <a:r>
              <a:rPr lang="ru-RU" sz="4800" b="1" dirty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628800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речь 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обращена к другим людям. Посредством ее человек передает и воспринимает мысли.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1366" y="3050460"/>
            <a:ext cx="2253000" cy="519629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Устная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41967" y="3050460"/>
            <a:ext cx="2313898" cy="519629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Письменная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cxnSp>
        <p:nvCxnSpPr>
          <p:cNvPr id="9" name="Прямая со стрелкой 8"/>
          <p:cNvCxnSpPr>
            <a:endCxn id="7" idx="0"/>
          </p:cNvCxnSpPr>
          <p:nvPr/>
        </p:nvCxnSpPr>
        <p:spPr>
          <a:xfrm flipH="1">
            <a:off x="1567866" y="2379782"/>
            <a:ext cx="2691157" cy="67067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0" name="Прямая со стрелкой 9"/>
          <p:cNvCxnSpPr>
            <a:endCxn id="8" idx="0"/>
          </p:cNvCxnSpPr>
          <p:nvPr/>
        </p:nvCxnSpPr>
        <p:spPr>
          <a:xfrm>
            <a:off x="4259023" y="2379782"/>
            <a:ext cx="2739893" cy="67067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79512" y="3802538"/>
            <a:ext cx="385980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Речь, непосредственно обращенная к кому-либо. Она выражается в звуках и воспринимается другими людьми с помощью слуха. Устная речь — самая древняя по происхождению. Дети обучаются речи также сначала устной, позже — письменной. Устная речь проявляется в монологической и диалогической формах.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04048" y="3756961"/>
            <a:ext cx="3829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Вербальное общение при помощи письменных текстов. Оно может быть и отсроченным (письмо), и непосредственным (обмен записками во время заседания). Речь письменная отличается от речи устной не только тем, что использует графику, но и в грамматическом (прежде всего синтаксическом) и стилистическом отношениях</a:t>
            </a:r>
          </a:p>
        </p:txBody>
      </p:sp>
    </p:spTree>
    <p:extLst>
      <p:ext uri="{BB962C8B-B14F-4D97-AF65-F5344CB8AC3E}">
        <p14:creationId xmlns:p14="http://schemas.microsoft.com/office/powerpoint/2010/main" val="76353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Устная  </a:t>
            </a:r>
            <a:r>
              <a:rPr lang="ru-RU" sz="4800" b="1" dirty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</a:t>
            </a:r>
            <a:endParaRPr lang="ru-RU" sz="4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33160" y="2379782"/>
            <a:ext cx="2253000" cy="519629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kern="0" dirty="0" smtClean="0">
                <a:solidFill>
                  <a:sysClr val="windowText" lastClr="000000"/>
                </a:solidFill>
                <a:latin typeface="Times New Roman"/>
                <a:cs typeface="Times New Roman"/>
              </a:rPr>
              <a:t>Диалог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33761" y="2379782"/>
            <a:ext cx="2313898" cy="519629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Монолог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cxnSp>
        <p:nvCxnSpPr>
          <p:cNvPr id="6" name="Прямая со стрелкой 5"/>
          <p:cNvCxnSpPr>
            <a:endCxn id="4" idx="0"/>
          </p:cNvCxnSpPr>
          <p:nvPr/>
        </p:nvCxnSpPr>
        <p:spPr>
          <a:xfrm flipH="1">
            <a:off x="1559660" y="1709104"/>
            <a:ext cx="2691157" cy="67067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7" name="Прямая со стрелкой 6"/>
          <p:cNvCxnSpPr>
            <a:endCxn id="5" idx="0"/>
          </p:cNvCxnSpPr>
          <p:nvPr/>
        </p:nvCxnSpPr>
        <p:spPr>
          <a:xfrm>
            <a:off x="4250817" y="1709104"/>
            <a:ext cx="2739893" cy="67067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8" name="Прямоугольник 7"/>
          <p:cNvSpPr/>
          <p:nvPr/>
        </p:nvSpPr>
        <p:spPr>
          <a:xfrm>
            <a:off x="213761" y="3212976"/>
            <a:ext cx="269147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Диалог - это речь, которая активно поддерживается собеседником и она «свернута», так как в ней многое подразумевается в силу знания и понимания ситуации партнером.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33760" y="3040405"/>
            <a:ext cx="299143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Монологическая речь — это речь одного человека. Он говорит, а другие слушают. К этому виду речи относятся разнообразные выступления одного лица перед аудиторией: лекция, отчет, сообщение, речь депутата, монолог актера и т. п. Монолог — речь непрерывная и неподдерживаемая слушателями.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ÐÐ°ÑÑÐ¸Ð½ÐºÐ¸ Ð¿Ð¾ Ð·Ð°Ð¿ÑÐ¾ÑÑ Ð¼Ð¾Ð½Ð¾Ð»Ð¾Ð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212976"/>
            <a:ext cx="2560932" cy="155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31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Эгоцентрическая   </a:t>
            </a:r>
            <a:r>
              <a:rPr lang="ru-RU" sz="4800" b="1" dirty="0">
                <a:solidFill>
                  <a:srgbClr val="93A29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00808"/>
            <a:ext cx="83529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Эгоцентрическая речь – особая форма речи, промежуточная между внутренней и внешней речью, выполняющая в основном интеллектуальную, а не коммуникативную функцию.</a:t>
            </a:r>
          </a:p>
          <a:p>
            <a:pPr algn="just"/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Она активизируется у детей в возрасте от 3 до 5 лет, а к 6-7 годам исчезает. Эгоцентрической речи, как и внутренней, свойственны интеллектуальная функция, неполная осознанность, предикативность и </a:t>
            </a:r>
            <a:r>
              <a:rPr lang="ru-RU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агглютинированность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Речь, обращенная к самому себе, регулирующая и контролирующая практическую деятельность. Как показал Л. С. Выготский эгоцентрическая речь генетически восходит к внешней (коммуникативной) речи и является продуктом ее частичной </a:t>
            </a:r>
            <a:r>
              <a:rPr lang="ru-RU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интериоризации</a:t>
            </a: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эгоцентрическая речь как бы переходный этап от внешней к внутренней речи. </a:t>
            </a: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864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4039467" y="2986105"/>
            <a:ext cx="1511300" cy="1223963"/>
          </a:xfrm>
          <a:prstGeom prst="octagon">
            <a:avLst>
              <a:gd name="adj" fmla="val 29287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</a:t>
            </a:r>
          </a:p>
          <a:p>
            <a:pPr algn="ctr"/>
            <a:r>
              <a:rPr lang="ru-RU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РЕЧИ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34418" y="2193942"/>
            <a:ext cx="2590800" cy="400110"/>
          </a:xfrm>
          <a:prstGeom prst="rect">
            <a:avLst/>
          </a:prstGeom>
          <a:solidFill>
            <a:srgbClr val="FFFF99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518517" y="896954"/>
            <a:ext cx="1295400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982192" y="886274"/>
            <a:ext cx="1677843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Побуждение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 flipV="1">
            <a:off x="2166217" y="1185880"/>
            <a:ext cx="0" cy="100806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3606080" y="1185880"/>
            <a:ext cx="0" cy="100806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253780" y="2625742"/>
            <a:ext cx="144462" cy="3603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334867" y="2178067"/>
            <a:ext cx="2376488" cy="400110"/>
          </a:xfrm>
          <a:prstGeom prst="rect">
            <a:avLst/>
          </a:prstGeom>
          <a:solidFill>
            <a:srgbClr val="FFFF99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Регулирующая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135092" y="896954"/>
            <a:ext cx="1727200" cy="8309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Регуляция собственного поведения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830042" y="896954"/>
            <a:ext cx="2089150" cy="8309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Регуляция поведения другого индивида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5190405" y="2554304"/>
            <a:ext cx="144462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H="1" flipV="1">
            <a:off x="5909542" y="1617680"/>
            <a:ext cx="0" cy="57626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7422430" y="1617680"/>
            <a:ext cx="0" cy="57626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3461616" y="4713304"/>
            <a:ext cx="2881313" cy="400110"/>
          </a:xfrm>
          <a:prstGeom prst="rect">
            <a:avLst/>
          </a:prstGeom>
          <a:solidFill>
            <a:srgbClr val="FFFF99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Программирующая</a:t>
            </a: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>
            <a:off x="4830042" y="4210068"/>
            <a:ext cx="0" cy="5032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253780" y="5505468"/>
            <a:ext cx="2089150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программы речевого высказывания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485806" y="5505468"/>
            <a:ext cx="2016125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Программирование грамматической структуры предложения</a:t>
            </a: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7493867" y="5145105"/>
            <a:ext cx="0" cy="36036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221531" y="3128979"/>
            <a:ext cx="2376487" cy="400110"/>
          </a:xfrm>
          <a:prstGeom prst="rect">
            <a:avLst/>
          </a:prstGeom>
          <a:solidFill>
            <a:srgbClr val="FFCDCD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Познавательна</a:t>
            </a:r>
            <a:r>
              <a:rPr lang="ru-RU" sz="2000" b="1" dirty="0"/>
              <a:t>я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221531" y="4641867"/>
            <a:ext cx="2376487" cy="400110"/>
          </a:xfrm>
          <a:prstGeom prst="rect">
            <a:avLst/>
          </a:prstGeom>
          <a:solidFill>
            <a:srgbClr val="FFCDCD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Семантическая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H="1">
            <a:off x="1374055" y="3562368"/>
            <a:ext cx="0" cy="2889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395537" y="3837004"/>
            <a:ext cx="1770682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объектов</a:t>
            </a:r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 flipH="1">
            <a:off x="1374055" y="5073668"/>
            <a:ext cx="0" cy="287337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221531" y="5362593"/>
            <a:ext cx="2376486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смысла слов, понимание обобщенных значений слов</a:t>
            </a:r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>
            <a:off x="6342929" y="4929204"/>
            <a:ext cx="1150937" cy="2159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" name="Line 33"/>
          <p:cNvSpPr>
            <a:spLocks noChangeShapeType="1"/>
          </p:cNvSpPr>
          <p:nvPr/>
        </p:nvSpPr>
        <p:spPr bwMode="auto">
          <a:xfrm>
            <a:off x="4830042" y="5145105"/>
            <a:ext cx="0" cy="36036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Line 35"/>
          <p:cNvSpPr>
            <a:spLocks noChangeShapeType="1"/>
          </p:cNvSpPr>
          <p:nvPr/>
        </p:nvSpPr>
        <p:spPr bwMode="auto">
          <a:xfrm flipV="1">
            <a:off x="1374055" y="2409843"/>
            <a:ext cx="360362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>
            <a:off x="1374055" y="2697179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" name="Line 37"/>
          <p:cNvSpPr>
            <a:spLocks noChangeShapeType="1"/>
          </p:cNvSpPr>
          <p:nvPr/>
        </p:nvSpPr>
        <p:spPr bwMode="auto">
          <a:xfrm>
            <a:off x="2813917" y="2625742"/>
            <a:ext cx="0" cy="151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Line 38"/>
          <p:cNvSpPr>
            <a:spLocks noChangeShapeType="1"/>
          </p:cNvSpPr>
          <p:nvPr/>
        </p:nvSpPr>
        <p:spPr bwMode="auto">
          <a:xfrm flipH="1">
            <a:off x="2310681" y="4137043"/>
            <a:ext cx="503237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78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240</TotalTime>
  <Words>1152</Words>
  <Application>Microsoft Office PowerPoint</Application>
  <PresentationFormat>Экран (4:3)</PresentationFormat>
  <Paragraphs>139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Аптека</vt:lpstr>
      <vt:lpstr>Презентация PowerPoint</vt:lpstr>
      <vt:lpstr>содержание</vt:lpstr>
      <vt:lpstr>Понятие речи</vt:lpstr>
      <vt:lpstr>Презентация PowerPoint</vt:lpstr>
      <vt:lpstr>Внутренняя речь</vt:lpstr>
      <vt:lpstr>Внешняя речь</vt:lpstr>
      <vt:lpstr>Устная  речь</vt:lpstr>
      <vt:lpstr>Эгоцентрическая   речь</vt:lpstr>
      <vt:lpstr>Презентация PowerPoint</vt:lpstr>
      <vt:lpstr>Функции речи</vt:lpstr>
      <vt:lpstr>Психологическая структура порождения высказывания</vt:lpstr>
      <vt:lpstr>Этапы порождения высказывания в психологических, лингвистических схемах речепорождения</vt:lpstr>
      <vt:lpstr>выводы</vt:lpstr>
      <vt:lpstr>Список литературы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Олеся</dc:creator>
  <cp:lastModifiedBy>Олеся</cp:lastModifiedBy>
  <cp:revision>21</cp:revision>
  <cp:lastPrinted>2019-04-24T07:01:34Z</cp:lastPrinted>
  <dcterms:created xsi:type="dcterms:W3CDTF">2019-04-23T15:41:41Z</dcterms:created>
  <dcterms:modified xsi:type="dcterms:W3CDTF">2020-02-05T09:04:50Z</dcterms:modified>
</cp:coreProperties>
</file>