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3" r:id="rId12"/>
    <p:sldId id="272" r:id="rId13"/>
    <p:sldId id="267" r:id="rId14"/>
    <p:sldId id="268" r:id="rId15"/>
    <p:sldId id="269" r:id="rId16"/>
    <p:sldId id="271"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9" autoAdjust="0"/>
    <p:restoredTop sz="94660"/>
  </p:normalViewPr>
  <p:slideViewPr>
    <p:cSldViewPr>
      <p:cViewPr>
        <p:scale>
          <a:sx n="70" d="100"/>
          <a:sy n="70" d="100"/>
        </p:scale>
        <p:origin x="-139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backWall>
      <c:spPr>
        <a:effectLst>
          <a:outerShdw blurRad="50800" dist="38100" dir="2700000" algn="tl" rotWithShape="0">
            <a:prstClr val="black">
              <a:alpha val="40000"/>
            </a:prstClr>
          </a:outerShdw>
        </a:effectLst>
      </c:spPr>
    </c:backWall>
    <c:plotArea>
      <c:layout>
        <c:manualLayout>
          <c:layoutTarget val="inner"/>
          <c:xMode val="edge"/>
          <c:yMode val="edge"/>
          <c:x val="0.11858497375328146"/>
          <c:y val="6.558587598425196E-2"/>
          <c:w val="0.49599835958005362"/>
          <c:h val="0.72613041338582973"/>
        </c:manualLayout>
      </c:layout>
      <c:bar3DChart>
        <c:barDir val="col"/>
        <c:grouping val="clustered"/>
        <c:ser>
          <c:idx val="0"/>
          <c:order val="0"/>
          <c:tx>
            <c:strRef>
              <c:f>Лист1!$B$1</c:f>
              <c:strCache>
                <c:ptCount val="1"/>
                <c:pt idx="0">
                  <c:v>высокий уровень</c:v>
                </c:pt>
              </c:strCache>
            </c:strRef>
          </c:tx>
          <c:dLbls>
            <c:showVal val="1"/>
          </c:dLbls>
          <c:cat>
            <c:strRef>
              <c:f>Лист1!$A$2:$A$3</c:f>
              <c:strCache>
                <c:ptCount val="2"/>
                <c:pt idx="0">
                  <c:v>начало года</c:v>
                </c:pt>
                <c:pt idx="1">
                  <c:v>конец года</c:v>
                </c:pt>
              </c:strCache>
            </c:strRef>
          </c:cat>
          <c:val>
            <c:numRef>
              <c:f>Лист1!$B$2:$B$3</c:f>
              <c:numCache>
                <c:formatCode>0%</c:formatCode>
                <c:ptCount val="2"/>
                <c:pt idx="0">
                  <c:v>0.23</c:v>
                </c:pt>
                <c:pt idx="1">
                  <c:v>0.39000000000000024</c:v>
                </c:pt>
              </c:numCache>
            </c:numRef>
          </c:val>
        </c:ser>
        <c:ser>
          <c:idx val="1"/>
          <c:order val="1"/>
          <c:tx>
            <c:strRef>
              <c:f>Лист1!$C$1</c:f>
              <c:strCache>
                <c:ptCount val="1"/>
                <c:pt idx="0">
                  <c:v>средний уровень</c:v>
                </c:pt>
              </c:strCache>
            </c:strRef>
          </c:tx>
          <c:dLbls>
            <c:showVal val="1"/>
          </c:dLbls>
          <c:cat>
            <c:strRef>
              <c:f>Лист1!$A$2:$A$3</c:f>
              <c:strCache>
                <c:ptCount val="2"/>
                <c:pt idx="0">
                  <c:v>начало года</c:v>
                </c:pt>
                <c:pt idx="1">
                  <c:v>конец года</c:v>
                </c:pt>
              </c:strCache>
            </c:strRef>
          </c:cat>
          <c:val>
            <c:numRef>
              <c:f>Лист1!$C$2:$C$3</c:f>
              <c:numCache>
                <c:formatCode>0%</c:formatCode>
                <c:ptCount val="2"/>
                <c:pt idx="0">
                  <c:v>0.58000000000000029</c:v>
                </c:pt>
                <c:pt idx="1">
                  <c:v>0.58000000000000029</c:v>
                </c:pt>
              </c:numCache>
            </c:numRef>
          </c:val>
        </c:ser>
        <c:ser>
          <c:idx val="2"/>
          <c:order val="2"/>
          <c:tx>
            <c:strRef>
              <c:f>Лист1!$D$1</c:f>
              <c:strCache>
                <c:ptCount val="1"/>
                <c:pt idx="0">
                  <c:v>низкий уровень</c:v>
                </c:pt>
              </c:strCache>
            </c:strRef>
          </c:tx>
          <c:dLbls>
            <c:showVal val="1"/>
          </c:dLbls>
          <c:cat>
            <c:strRef>
              <c:f>Лист1!$A$2:$A$3</c:f>
              <c:strCache>
                <c:ptCount val="2"/>
                <c:pt idx="0">
                  <c:v>начало года</c:v>
                </c:pt>
                <c:pt idx="1">
                  <c:v>конец года</c:v>
                </c:pt>
              </c:strCache>
            </c:strRef>
          </c:cat>
          <c:val>
            <c:numRef>
              <c:f>Лист1!$D$2:$D$3</c:f>
              <c:numCache>
                <c:formatCode>0%</c:formatCode>
                <c:ptCount val="2"/>
                <c:pt idx="0">
                  <c:v>0.19000000000000006</c:v>
                </c:pt>
                <c:pt idx="1">
                  <c:v>3.0000000000000009E-2</c:v>
                </c:pt>
              </c:numCache>
            </c:numRef>
          </c:val>
        </c:ser>
        <c:shape val="cylinder"/>
        <c:axId val="96200576"/>
        <c:axId val="79863808"/>
        <c:axId val="0"/>
      </c:bar3DChart>
      <c:catAx>
        <c:axId val="96200576"/>
        <c:scaling>
          <c:orientation val="minMax"/>
        </c:scaling>
        <c:axPos val="b"/>
        <c:numFmt formatCode="General" sourceLinked="1"/>
        <c:tickLblPos val="nextTo"/>
        <c:txPr>
          <a:bodyPr/>
          <a:lstStyle/>
          <a:p>
            <a:pPr>
              <a:defRPr>
                <a:latin typeface="Arial" pitchFamily="34" charset="0"/>
                <a:cs typeface="Arial" pitchFamily="34" charset="0"/>
              </a:defRPr>
            </a:pPr>
            <a:endParaRPr lang="ru-RU"/>
          </a:p>
        </c:txPr>
        <c:crossAx val="79863808"/>
        <c:crosses val="autoZero"/>
        <c:auto val="1"/>
        <c:lblAlgn val="ctr"/>
        <c:lblOffset val="100"/>
      </c:catAx>
      <c:valAx>
        <c:axId val="79863808"/>
        <c:scaling>
          <c:orientation val="minMax"/>
        </c:scaling>
        <c:axPos val="l"/>
        <c:majorGridlines/>
        <c:numFmt formatCode="0%" sourceLinked="1"/>
        <c:tickLblPos val="nextTo"/>
        <c:crossAx val="96200576"/>
        <c:crosses val="autoZero"/>
        <c:crossBetween val="between"/>
      </c:valAx>
    </c:plotArea>
    <c:legend>
      <c:legendPos val="r"/>
      <c:legendEntry>
        <c:idx val="0"/>
        <c:txPr>
          <a:bodyPr/>
          <a:lstStyle/>
          <a:p>
            <a:pPr>
              <a:defRPr>
                <a:latin typeface="Arial" pitchFamily="34" charset="0"/>
                <a:cs typeface="Arial" pitchFamily="34" charset="0"/>
              </a:defRPr>
            </a:pPr>
            <a:endParaRPr lang="ru-RU"/>
          </a:p>
        </c:txPr>
      </c:legendEntry>
      <c:legendEntry>
        <c:idx val="1"/>
        <c:txPr>
          <a:bodyPr/>
          <a:lstStyle/>
          <a:p>
            <a:pPr>
              <a:defRPr>
                <a:latin typeface="Arial" pitchFamily="34" charset="0"/>
                <a:cs typeface="Arial" pitchFamily="34" charset="0"/>
              </a:defRPr>
            </a:pPr>
            <a:endParaRPr lang="ru-RU"/>
          </a:p>
        </c:txPr>
      </c:legendEntry>
      <c:legendEntry>
        <c:idx val="2"/>
        <c:txPr>
          <a:bodyPr/>
          <a:lstStyle/>
          <a:p>
            <a:pPr>
              <a:defRPr>
                <a:latin typeface="Arial" pitchFamily="34" charset="0"/>
                <a:cs typeface="Arial" pitchFamily="34" charset="0"/>
              </a:defRPr>
            </a:pPr>
            <a:endParaRPr lang="ru-RU"/>
          </a:p>
        </c:txPr>
      </c:legendEntry>
      <c:layout/>
    </c:legend>
    <c:plotVisOnly val="1"/>
    <c:dispBlanksAs val="gap"/>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F198758A-B869-4049-B7E0-100C57BF05B2}" type="datetimeFigureOut">
              <a:rPr lang="ru-RU" smtClean="0"/>
              <a:pPr/>
              <a:t>25.03.2021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A92E9D02-8A2B-4014-B542-78F5CD1BBCA7}"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198758A-B869-4049-B7E0-100C57BF05B2}" type="datetimeFigureOut">
              <a:rPr lang="ru-RU" smtClean="0"/>
              <a:pPr/>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2E9D02-8A2B-4014-B542-78F5CD1BBCA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198758A-B869-4049-B7E0-100C57BF05B2}" type="datetimeFigureOut">
              <a:rPr lang="ru-RU" smtClean="0"/>
              <a:pPr/>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2E9D02-8A2B-4014-B542-78F5CD1BBCA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F198758A-B869-4049-B7E0-100C57BF05B2}" type="datetimeFigureOut">
              <a:rPr lang="ru-RU" smtClean="0"/>
              <a:pPr/>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2E9D02-8A2B-4014-B542-78F5CD1BBCA7}"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198758A-B869-4049-B7E0-100C57BF05B2}" type="datetimeFigureOut">
              <a:rPr lang="ru-RU" smtClean="0"/>
              <a:pPr/>
              <a:t>25.03.2021</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A92E9D02-8A2B-4014-B542-78F5CD1BBCA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F198758A-B869-4049-B7E0-100C57BF05B2}" type="datetimeFigureOut">
              <a:rPr lang="ru-RU" smtClean="0"/>
              <a:pPr/>
              <a:t>25.03.2021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2E9D02-8A2B-4014-B542-78F5CD1BBCA7}"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F198758A-B869-4049-B7E0-100C57BF05B2}" type="datetimeFigureOut">
              <a:rPr lang="ru-RU" smtClean="0"/>
              <a:pPr/>
              <a:t>25.03.2021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2E9D02-8A2B-4014-B542-78F5CD1BBCA7}"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198758A-B869-4049-B7E0-100C57BF05B2}" type="datetimeFigureOut">
              <a:rPr lang="ru-RU" smtClean="0"/>
              <a:pPr/>
              <a:t>25.03.2021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2E9D02-8A2B-4014-B542-78F5CD1BBCA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98758A-B869-4049-B7E0-100C57BF05B2}" type="datetimeFigureOut">
              <a:rPr lang="ru-RU" smtClean="0"/>
              <a:pPr/>
              <a:t>25.03.2021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2E9D02-8A2B-4014-B542-78F5CD1BBCA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198758A-B869-4049-B7E0-100C57BF05B2}" type="datetimeFigureOut">
              <a:rPr lang="ru-RU" smtClean="0"/>
              <a:pPr/>
              <a:t>25.03.2021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2E9D02-8A2B-4014-B542-78F5CD1BBCA7}"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198758A-B869-4049-B7E0-100C57BF05B2}" type="datetimeFigureOut">
              <a:rPr lang="ru-RU" smtClean="0"/>
              <a:pPr/>
              <a:t>25.03.2021</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A92E9D02-8A2B-4014-B542-78F5CD1BBCA7}"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198758A-B869-4049-B7E0-100C57BF05B2}" type="datetimeFigureOut">
              <a:rPr lang="ru-RU" smtClean="0"/>
              <a:pPr/>
              <a:t>25.03.2021</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92E9D02-8A2B-4014-B542-78F5CD1BBCA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508104" y="4005064"/>
            <a:ext cx="3376464" cy="1008112"/>
          </a:xfrm>
        </p:spPr>
        <p:txBody>
          <a:bodyPr>
            <a:normAutofit/>
          </a:bodyPr>
          <a:lstStyle/>
          <a:p>
            <a:r>
              <a:rPr lang="ru-RU" sz="1800" dirty="0" smtClean="0"/>
              <a:t>Подготовил: педагог-психолог</a:t>
            </a:r>
          </a:p>
          <a:p>
            <a:r>
              <a:rPr lang="ru-RU" sz="1800" dirty="0" smtClean="0"/>
              <a:t>                 </a:t>
            </a:r>
            <a:r>
              <a:rPr lang="ru-RU" sz="1800" dirty="0"/>
              <a:t>Михеева В.В.</a:t>
            </a:r>
          </a:p>
          <a:p>
            <a:endParaRPr lang="ru-RU" sz="1800" dirty="0"/>
          </a:p>
        </p:txBody>
      </p:sp>
      <p:sp>
        <p:nvSpPr>
          <p:cNvPr id="2" name="Заголовок 1"/>
          <p:cNvSpPr>
            <a:spLocks noGrp="1"/>
          </p:cNvSpPr>
          <p:nvPr>
            <p:ph type="ctrTitle"/>
          </p:nvPr>
        </p:nvSpPr>
        <p:spPr/>
        <p:txBody>
          <a:bodyPr>
            <a:noAutofit/>
          </a:bodyPr>
          <a:lstStyle/>
          <a:p>
            <a:r>
              <a:rPr lang="ru-RU" sz="3200" dirty="0" smtClean="0"/>
              <a:t>Развитие эмоционально-волевой сферы детей с ОВЗ (ТНР) старшего дошкольного возраста </a:t>
            </a:r>
            <a:endParaRPr lang="ru-RU" sz="3200" dirty="0"/>
          </a:p>
        </p:txBody>
      </p:sp>
      <p:sp>
        <p:nvSpPr>
          <p:cNvPr id="4" name="Подзаголовок 2"/>
          <p:cNvSpPr txBox="1">
            <a:spLocks/>
          </p:cNvSpPr>
          <p:nvPr/>
        </p:nvSpPr>
        <p:spPr>
          <a:xfrm>
            <a:off x="1259632" y="260648"/>
            <a:ext cx="6840760" cy="1008112"/>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ru-RU" sz="1800" b="0" i="0" u="none" strike="noStrike" kern="1200" cap="none" spc="0" normalizeH="0" baseline="0" noProof="0" dirty="0" smtClean="0">
                <a:ln>
                  <a:noFill/>
                </a:ln>
                <a:solidFill>
                  <a:schemeClr val="tx2"/>
                </a:solidFill>
                <a:effectLst/>
                <a:uLnTx/>
                <a:uFillTx/>
                <a:latin typeface="+mn-lt"/>
                <a:ea typeface="+mn-ea"/>
                <a:cs typeface="+mn-cs"/>
              </a:rPr>
              <a:t>Муниципальное бюджетное дошкольное образовательное учреждение №2 г. Азова.</a:t>
            </a:r>
            <a:endParaRPr kumimoji="0" lang="ru-RU" sz="1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Ожидаемые результаты  проекта</a:t>
            </a:r>
            <a:endParaRPr lang="ru-RU" dirty="0"/>
          </a:p>
        </p:txBody>
      </p:sp>
      <p:sp>
        <p:nvSpPr>
          <p:cNvPr id="3" name="Содержимое 2"/>
          <p:cNvSpPr>
            <a:spLocks noGrp="1"/>
          </p:cNvSpPr>
          <p:nvPr>
            <p:ph sz="quarter" idx="1"/>
          </p:nvPr>
        </p:nvSpPr>
        <p:spPr>
          <a:xfrm>
            <a:off x="755576" y="1700808"/>
            <a:ext cx="7772400" cy="4572000"/>
          </a:xfrm>
        </p:spPr>
        <p:txBody>
          <a:bodyPr>
            <a:normAutofit/>
          </a:bodyPr>
          <a:lstStyle/>
          <a:p>
            <a:pPr algn="just"/>
            <a:r>
              <a:rPr lang="ru-RU" sz="2000" dirty="0" smtClean="0">
                <a:cs typeface="Times New Roman" pitchFamily="18" charset="0"/>
              </a:rPr>
              <a:t>После цикла развивающих занятий дети научатся понимать собственное эмоциональное состояние, выражать свои чувства и распознавать чувства других людей через мимику, жесты, выразительные движения, интонации, использовать навыки </a:t>
            </a:r>
            <a:r>
              <a:rPr lang="ru-RU" sz="2000" dirty="0" err="1" smtClean="0">
                <a:cs typeface="Times New Roman" pitchFamily="18" charset="0"/>
              </a:rPr>
              <a:t>саморегуляции</a:t>
            </a:r>
            <a:r>
              <a:rPr lang="ru-RU" sz="2000" dirty="0" smtClean="0">
                <a:cs typeface="Times New Roman" pitchFamily="18" charset="0"/>
              </a:rPr>
              <a:t> и релаксации, для управления своим эмоциональным состоянием, снятие мышечного и </a:t>
            </a:r>
            <a:r>
              <a:rPr lang="ru-RU" sz="2000" dirty="0" err="1" smtClean="0">
                <a:cs typeface="Times New Roman" pitchFamily="18" charset="0"/>
              </a:rPr>
              <a:t>психоэмоционального</a:t>
            </a:r>
            <a:r>
              <a:rPr lang="ru-RU" sz="2000" dirty="0" smtClean="0">
                <a:cs typeface="Times New Roman" pitchFamily="18" charset="0"/>
              </a:rPr>
              <a:t> напряжения, для восстановления душевного равновесия. Также игровые тренинги будут способствовать появлению у детей позитивных поведенческих реакций и переживаний, формированию самооценки, развитию познавательной, эмоциональной и коммуникативной сферы, научат работать в группе, помогут предупредить и скорректировать нежелательные личностные особенности.</a:t>
            </a:r>
          </a:p>
          <a:p>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091973" y="2554620"/>
            <a:ext cx="2672022" cy="899182"/>
            <a:chOff x="531615" y="-17242"/>
            <a:chExt cx="2672022" cy="899182"/>
          </a:xfrm>
        </p:grpSpPr>
        <p:sp>
          <p:nvSpPr>
            <p:cNvPr id="5" name="Прямоугольник 4"/>
            <p:cNvSpPr/>
            <p:nvPr/>
          </p:nvSpPr>
          <p:spPr>
            <a:xfrm>
              <a:off x="531616" y="-17242"/>
              <a:ext cx="2672021" cy="899182"/>
            </a:xfrm>
            <a:prstGeom prst="rect">
              <a:avLst/>
            </a:prstGeom>
            <a:solidFill>
              <a:srgbClr val="00B050"/>
            </a:solidFill>
            <a:ln w="47625">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Прямоугольник 5"/>
            <p:cNvSpPr/>
            <p:nvPr/>
          </p:nvSpPr>
          <p:spPr>
            <a:xfrm>
              <a:off x="531615" y="-17242"/>
              <a:ext cx="2672021" cy="899182"/>
            </a:xfrm>
            <a:prstGeom prst="rect">
              <a:avLst/>
            </a:prstGeom>
            <a:ln w="4762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t>Формы работы с родителями</a:t>
              </a:r>
              <a:endParaRPr lang="ru-RU" sz="2000" b="1" kern="1200" dirty="0"/>
            </a:p>
          </p:txBody>
        </p:sp>
      </p:grpSp>
      <p:grpSp>
        <p:nvGrpSpPr>
          <p:cNvPr id="7" name="Группа 6"/>
          <p:cNvGrpSpPr/>
          <p:nvPr/>
        </p:nvGrpSpPr>
        <p:grpSpPr>
          <a:xfrm>
            <a:off x="467545" y="600966"/>
            <a:ext cx="2740844" cy="1387874"/>
            <a:chOff x="541860" y="1847705"/>
            <a:chExt cx="3142260" cy="1885356"/>
          </a:xfrm>
          <a:solidFill>
            <a:schemeClr val="accent1"/>
          </a:solidFill>
        </p:grpSpPr>
        <p:sp>
          <p:nvSpPr>
            <p:cNvPr id="8" name="Прямоугольник 7"/>
            <p:cNvSpPr/>
            <p:nvPr/>
          </p:nvSpPr>
          <p:spPr>
            <a:xfrm>
              <a:off x="541860" y="1847705"/>
              <a:ext cx="3142260" cy="1885356"/>
            </a:xfrm>
            <a:prstGeom prst="rect">
              <a:avLst/>
            </a:prstGeom>
            <a:grpFill/>
            <a:ln w="15875"/>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Прямоугольник 8"/>
            <p:cNvSpPr/>
            <p:nvPr/>
          </p:nvSpPr>
          <p:spPr>
            <a:xfrm>
              <a:off x="541860" y="1847705"/>
              <a:ext cx="3142260" cy="1885356"/>
            </a:xfrm>
            <a:prstGeom prst="rect">
              <a:avLst/>
            </a:prstGeom>
            <a:solidFill>
              <a:schemeClr val="bg2">
                <a:lumMod val="75000"/>
              </a:schemeClr>
            </a:solidFill>
            <a:ln w="15875">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dirty="0" smtClean="0">
                  <a:solidFill>
                    <a:schemeClr val="tx1"/>
                  </a:solidFill>
                </a:rPr>
                <a:t>Коррекционная:</a:t>
              </a:r>
              <a:r>
                <a:rPr lang="ru-RU" sz="2200" kern="1200" dirty="0" smtClean="0">
                  <a:solidFill>
                    <a:schemeClr val="tx1"/>
                  </a:solidFill>
                </a:rPr>
                <a:t> </a:t>
              </a:r>
              <a:r>
                <a:rPr lang="ru-RU" sz="1600" i="1" kern="1200" dirty="0" smtClean="0">
                  <a:solidFill>
                    <a:schemeClr val="tx1"/>
                  </a:solidFill>
                </a:rPr>
                <a:t>семейный клуб, индивидуальная работа</a:t>
              </a:r>
              <a:endParaRPr lang="ru-RU" sz="1600" i="1" kern="1200" dirty="0">
                <a:solidFill>
                  <a:schemeClr val="tx1"/>
                </a:solidFill>
              </a:endParaRPr>
            </a:p>
          </p:txBody>
        </p:sp>
      </p:grpSp>
      <p:grpSp>
        <p:nvGrpSpPr>
          <p:cNvPr id="10" name="Группа 9"/>
          <p:cNvGrpSpPr/>
          <p:nvPr/>
        </p:nvGrpSpPr>
        <p:grpSpPr>
          <a:xfrm>
            <a:off x="323528" y="3677015"/>
            <a:ext cx="2768445" cy="1515594"/>
            <a:chOff x="438528" y="2840809"/>
            <a:chExt cx="3142260" cy="1889628"/>
          </a:xfrm>
        </p:grpSpPr>
        <p:sp>
          <p:nvSpPr>
            <p:cNvPr id="11" name="Прямоугольник 10"/>
            <p:cNvSpPr/>
            <p:nvPr/>
          </p:nvSpPr>
          <p:spPr>
            <a:xfrm>
              <a:off x="438528" y="2840809"/>
              <a:ext cx="3142260" cy="1885356"/>
            </a:xfrm>
            <a:prstGeom prst="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Прямоугольник 11"/>
            <p:cNvSpPr/>
            <p:nvPr/>
          </p:nvSpPr>
          <p:spPr>
            <a:xfrm>
              <a:off x="438528" y="2845081"/>
              <a:ext cx="3142260" cy="1885356"/>
            </a:xfrm>
            <a:prstGeom prst="rect">
              <a:avLst/>
            </a:prstGeom>
            <a:solidFill>
              <a:srgbClr val="7030A0"/>
            </a:solidFill>
            <a:ln w="15875">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000" b="1" kern="1200" dirty="0" smtClean="0"/>
                <a:t>Наглядно-информационная: </a:t>
              </a:r>
            </a:p>
            <a:p>
              <a:pPr lvl="0" algn="ctr" defTabSz="977900">
                <a:lnSpc>
                  <a:spcPct val="90000"/>
                </a:lnSpc>
                <a:spcBef>
                  <a:spcPct val="0"/>
                </a:spcBef>
                <a:spcAft>
                  <a:spcPct val="35000"/>
                </a:spcAft>
              </a:pPr>
              <a:r>
                <a:rPr lang="ru-RU" sz="1600" i="1" kern="1200" dirty="0" smtClean="0"/>
                <a:t>дни открытых дверей, выставки, наглядная информация</a:t>
              </a:r>
              <a:endParaRPr lang="ru-RU" sz="1600" i="1" kern="1200" dirty="0"/>
            </a:p>
          </p:txBody>
        </p:sp>
      </p:grpSp>
      <p:grpSp>
        <p:nvGrpSpPr>
          <p:cNvPr id="13" name="Группа 12"/>
          <p:cNvGrpSpPr/>
          <p:nvPr/>
        </p:nvGrpSpPr>
        <p:grpSpPr>
          <a:xfrm>
            <a:off x="5652120" y="624233"/>
            <a:ext cx="2880320" cy="1364607"/>
            <a:chOff x="4857771" y="71429"/>
            <a:chExt cx="3142260" cy="1885356"/>
          </a:xfrm>
          <a:solidFill>
            <a:srgbClr val="7030A0"/>
          </a:solidFill>
        </p:grpSpPr>
        <p:sp>
          <p:nvSpPr>
            <p:cNvPr id="14" name="Прямоугольник 13"/>
            <p:cNvSpPr/>
            <p:nvPr/>
          </p:nvSpPr>
          <p:spPr>
            <a:xfrm>
              <a:off x="4857771" y="71429"/>
              <a:ext cx="3142260" cy="188535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Прямоугольник 14"/>
            <p:cNvSpPr/>
            <p:nvPr/>
          </p:nvSpPr>
          <p:spPr>
            <a:xfrm>
              <a:off x="4857771" y="71429"/>
              <a:ext cx="3142260" cy="18853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dirty="0" smtClean="0"/>
                <a:t>Познавательная: </a:t>
              </a:r>
              <a:r>
                <a:rPr lang="ru-RU" i="1" kern="1200" dirty="0" smtClean="0"/>
                <a:t>Родительские собрания, семинары, тренинги</a:t>
              </a:r>
              <a:endParaRPr lang="ru-RU" i="1" kern="1200" dirty="0"/>
            </a:p>
          </p:txBody>
        </p:sp>
      </p:grpSp>
      <p:grpSp>
        <p:nvGrpSpPr>
          <p:cNvPr id="16" name="Группа 15"/>
          <p:cNvGrpSpPr/>
          <p:nvPr/>
        </p:nvGrpSpPr>
        <p:grpSpPr>
          <a:xfrm>
            <a:off x="3224262" y="5192609"/>
            <a:ext cx="2931914" cy="1361391"/>
            <a:chOff x="7259573" y="4418300"/>
            <a:chExt cx="3258443" cy="1925894"/>
          </a:xfrm>
          <a:solidFill>
            <a:schemeClr val="accent1"/>
          </a:solidFill>
        </p:grpSpPr>
        <p:sp>
          <p:nvSpPr>
            <p:cNvPr id="17" name="Прямоугольник 16"/>
            <p:cNvSpPr/>
            <p:nvPr/>
          </p:nvSpPr>
          <p:spPr>
            <a:xfrm>
              <a:off x="7259573" y="4458838"/>
              <a:ext cx="3142260" cy="188535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Прямоугольник 17"/>
            <p:cNvSpPr/>
            <p:nvPr/>
          </p:nvSpPr>
          <p:spPr>
            <a:xfrm>
              <a:off x="7375756" y="4418300"/>
              <a:ext cx="3142260" cy="18853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000" b="1" kern="1200" dirty="0" smtClean="0"/>
                <a:t>Информационно-аналитическая: </a:t>
              </a:r>
              <a:r>
                <a:rPr lang="ru-RU" i="1" kern="1200" dirty="0" smtClean="0"/>
                <a:t>анкетирования, исследования, консалтинг</a:t>
              </a:r>
              <a:endParaRPr lang="ru-RU" i="1" kern="1200" dirty="0"/>
            </a:p>
          </p:txBody>
        </p:sp>
      </p:grpSp>
      <p:grpSp>
        <p:nvGrpSpPr>
          <p:cNvPr id="19" name="Группа 18"/>
          <p:cNvGrpSpPr/>
          <p:nvPr/>
        </p:nvGrpSpPr>
        <p:grpSpPr>
          <a:xfrm>
            <a:off x="6137372" y="3622453"/>
            <a:ext cx="2668571" cy="1534738"/>
            <a:chOff x="4862359" y="4223958"/>
            <a:chExt cx="3142260" cy="1885356"/>
          </a:xfrm>
          <a:solidFill>
            <a:schemeClr val="accent3"/>
          </a:solidFill>
        </p:grpSpPr>
        <p:sp>
          <p:nvSpPr>
            <p:cNvPr id="20" name="Прямоугольник 19"/>
            <p:cNvSpPr/>
            <p:nvPr/>
          </p:nvSpPr>
          <p:spPr>
            <a:xfrm>
              <a:off x="4862359" y="4223958"/>
              <a:ext cx="3142260" cy="188535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Прямоугольник 20"/>
            <p:cNvSpPr/>
            <p:nvPr/>
          </p:nvSpPr>
          <p:spPr>
            <a:xfrm>
              <a:off x="4862359" y="4223958"/>
              <a:ext cx="2906940" cy="17084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dirty="0" err="1" smtClean="0">
                  <a:solidFill>
                    <a:schemeClr val="tx1"/>
                  </a:solidFill>
                </a:rPr>
                <a:t>Досуговая</a:t>
              </a:r>
              <a:r>
                <a:rPr lang="ru-RU" sz="2200" b="1" kern="1200" dirty="0" smtClean="0">
                  <a:solidFill>
                    <a:schemeClr val="tx1"/>
                  </a:solidFill>
                </a:rPr>
                <a:t> деятельность: </a:t>
              </a:r>
              <a:r>
                <a:rPr lang="ru-RU" i="1" kern="1200" dirty="0" smtClean="0">
                  <a:solidFill>
                    <a:schemeClr val="tx1"/>
                  </a:solidFill>
                </a:rPr>
                <a:t>развлечения, соревнования</a:t>
              </a:r>
              <a:endParaRPr lang="ru-RU" i="1" kern="1200" dirty="0">
                <a:solidFill>
                  <a:schemeClr val="tx1"/>
                </a:solidFill>
              </a:endParaRPr>
            </a:p>
          </p:txBody>
        </p:sp>
      </p:grpSp>
      <p:sp>
        <p:nvSpPr>
          <p:cNvPr id="22" name="Стрелка вверх 21"/>
          <p:cNvSpPr/>
          <p:nvPr/>
        </p:nvSpPr>
        <p:spPr>
          <a:xfrm rot="18376847">
            <a:off x="3531942" y="1700952"/>
            <a:ext cx="432048" cy="8538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верх 22"/>
          <p:cNvSpPr/>
          <p:nvPr/>
        </p:nvSpPr>
        <p:spPr>
          <a:xfrm rot="3128183">
            <a:off x="4891548" y="1695140"/>
            <a:ext cx="432048" cy="8538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верх 23"/>
          <p:cNvSpPr/>
          <p:nvPr/>
        </p:nvSpPr>
        <p:spPr>
          <a:xfrm rot="14182789">
            <a:off x="3307875" y="3443158"/>
            <a:ext cx="432048" cy="8538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верх 24"/>
          <p:cNvSpPr/>
          <p:nvPr/>
        </p:nvSpPr>
        <p:spPr>
          <a:xfrm rot="7210138">
            <a:off x="5153180" y="3489603"/>
            <a:ext cx="432048" cy="8538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верх 25"/>
          <p:cNvSpPr/>
          <p:nvPr/>
        </p:nvSpPr>
        <p:spPr>
          <a:xfrm rot="10800000">
            <a:off x="4205900" y="3622307"/>
            <a:ext cx="432048" cy="8538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29690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Завершающий этап</a:t>
            </a:r>
            <a:endParaRPr lang="ru-RU" b="1" dirty="0"/>
          </a:p>
        </p:txBody>
      </p:sp>
      <p:graphicFrame>
        <p:nvGraphicFramePr>
          <p:cNvPr id="4" name="Содержимое 3"/>
          <p:cNvGraphicFramePr>
            <a:graphicFrameLocks noGrp="1"/>
          </p:cNvGraphicFramePr>
          <p:nvPr>
            <p:ph sz="quarter" idx="1"/>
            <p:extLst>
              <p:ext uri="{D42A27DB-BD31-4B8C-83A1-F6EECF244321}">
                <p14:modId xmlns="" xmlns:p14="http://schemas.microsoft.com/office/powerpoint/2010/main" val="2538704843"/>
              </p:ext>
            </p:extLst>
          </p:nvPr>
        </p:nvGraphicFramePr>
        <p:xfrm>
          <a:off x="683568" y="1628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t>                «Угадай эмоцию»</a:t>
            </a:r>
            <a:endParaRPr lang="ru-RU" b="1" dirty="0"/>
          </a:p>
        </p:txBody>
      </p:sp>
      <p:pic>
        <p:nvPicPr>
          <p:cNvPr id="7" name="Содержимое 6" descr="20200226_100250.jpg"/>
          <p:cNvPicPr>
            <a:picLocks noGrp="1" noChangeAspect="1"/>
          </p:cNvPicPr>
          <p:nvPr>
            <p:ph sz="quarter" idx="1"/>
          </p:nvPr>
        </p:nvPicPr>
        <p:blipFill>
          <a:blip r:embed="rId2" cstate="print"/>
          <a:stretch>
            <a:fillRect/>
          </a:stretch>
        </p:blipFill>
        <p:spPr>
          <a:xfrm>
            <a:off x="611560" y="2132856"/>
            <a:ext cx="3749675" cy="2812256"/>
          </a:xfrm>
        </p:spPr>
      </p:pic>
      <p:pic>
        <p:nvPicPr>
          <p:cNvPr id="8" name="Содержимое 7" descr="20200318_091519.jpg"/>
          <p:cNvPicPr>
            <a:picLocks noGrp="1" noChangeAspect="1"/>
          </p:cNvPicPr>
          <p:nvPr>
            <p:ph sz="quarter" idx="2"/>
          </p:nvPr>
        </p:nvPicPr>
        <p:blipFill>
          <a:blip r:embed="rId3" cstate="print"/>
          <a:stretch>
            <a:fillRect/>
          </a:stretch>
        </p:blipFill>
        <p:spPr>
          <a:xfrm>
            <a:off x="4933950" y="2327672"/>
            <a:ext cx="3749675" cy="281225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Упражнение «Зеркало»</a:t>
            </a:r>
            <a:endParaRPr lang="ru-RU" b="1" dirty="0"/>
          </a:p>
        </p:txBody>
      </p:sp>
      <p:pic>
        <p:nvPicPr>
          <p:cNvPr id="5" name="Содержимое 4" descr="20200226_100606.jpg"/>
          <p:cNvPicPr>
            <a:picLocks noGrp="1" noChangeAspect="1"/>
          </p:cNvPicPr>
          <p:nvPr>
            <p:ph sz="quarter" idx="1"/>
          </p:nvPr>
        </p:nvPicPr>
        <p:blipFill>
          <a:blip r:embed="rId2" cstate="print"/>
          <a:stretch>
            <a:fillRect/>
          </a:stretch>
        </p:blipFill>
        <p:spPr>
          <a:xfrm>
            <a:off x="914400" y="2327672"/>
            <a:ext cx="3749675" cy="2812256"/>
          </a:xfrm>
        </p:spPr>
      </p:pic>
      <p:pic>
        <p:nvPicPr>
          <p:cNvPr id="8" name="Содержимое 7" descr="20200226_101554.jpg"/>
          <p:cNvPicPr>
            <a:picLocks noGrp="1" noChangeAspect="1"/>
          </p:cNvPicPr>
          <p:nvPr>
            <p:ph sz="quarter" idx="2"/>
          </p:nvPr>
        </p:nvPicPr>
        <p:blipFill>
          <a:blip r:embed="rId3" cstate="print"/>
          <a:stretch>
            <a:fillRect/>
          </a:stretch>
        </p:blipFill>
        <p:spPr>
          <a:xfrm>
            <a:off x="5436095" y="1903544"/>
            <a:ext cx="3087191" cy="411625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Азбука настроений</a:t>
            </a:r>
            <a:endParaRPr lang="ru-RU" b="1" dirty="0"/>
          </a:p>
        </p:txBody>
      </p:sp>
      <p:sp>
        <p:nvSpPr>
          <p:cNvPr id="3" name="Текст 2"/>
          <p:cNvSpPr>
            <a:spLocks noGrp="1"/>
          </p:cNvSpPr>
          <p:nvPr>
            <p:ph type="body" idx="1"/>
          </p:nvPr>
        </p:nvSpPr>
        <p:spPr/>
        <p:txBody>
          <a:bodyPr/>
          <a:lstStyle/>
          <a:p>
            <a:r>
              <a:rPr lang="ru-RU" dirty="0" smtClean="0"/>
              <a:t>Упражнение: «Выбери своё настроение.»</a:t>
            </a:r>
            <a:endParaRPr lang="ru-RU" dirty="0"/>
          </a:p>
        </p:txBody>
      </p:sp>
      <p:sp>
        <p:nvSpPr>
          <p:cNvPr id="4" name="Текст 3"/>
          <p:cNvSpPr>
            <a:spLocks noGrp="1"/>
          </p:cNvSpPr>
          <p:nvPr>
            <p:ph type="body" sz="half" idx="3"/>
          </p:nvPr>
        </p:nvSpPr>
        <p:spPr/>
        <p:txBody>
          <a:bodyPr/>
          <a:lstStyle/>
          <a:p>
            <a:r>
              <a:rPr lang="ru-RU" dirty="0" smtClean="0"/>
              <a:t>Коммуникативная игра: «Ромашка радости».</a:t>
            </a:r>
            <a:endParaRPr lang="ru-RU" dirty="0"/>
          </a:p>
        </p:txBody>
      </p:sp>
      <p:pic>
        <p:nvPicPr>
          <p:cNvPr id="7" name="Содержимое 6" descr="20200318_091625.jpg"/>
          <p:cNvPicPr>
            <a:picLocks noGrp="1" noChangeAspect="1"/>
          </p:cNvPicPr>
          <p:nvPr>
            <p:ph sz="half" idx="2"/>
          </p:nvPr>
        </p:nvPicPr>
        <p:blipFill>
          <a:blip r:embed="rId2" cstate="print"/>
          <a:stretch>
            <a:fillRect/>
          </a:stretch>
        </p:blipFill>
        <p:spPr>
          <a:xfrm>
            <a:off x="914400" y="2790825"/>
            <a:ext cx="3733800" cy="2800350"/>
          </a:xfrm>
        </p:spPr>
      </p:pic>
      <p:pic>
        <p:nvPicPr>
          <p:cNvPr id="8" name="Содержимое 7" descr="20200226_100354.jpg"/>
          <p:cNvPicPr>
            <a:picLocks noGrp="1" noChangeAspect="1"/>
          </p:cNvPicPr>
          <p:nvPr>
            <p:ph sz="half" idx="4"/>
          </p:nvPr>
        </p:nvPicPr>
        <p:blipFill>
          <a:blip r:embed="rId3" cstate="print"/>
          <a:stretch>
            <a:fillRect/>
          </a:stretch>
        </p:blipFill>
        <p:spPr>
          <a:xfrm>
            <a:off x="4953000" y="2790825"/>
            <a:ext cx="3733800" cy="28003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772400" cy="1143000"/>
          </a:xfrm>
        </p:spPr>
        <p:txBody>
          <a:bodyPr/>
          <a:lstStyle/>
          <a:p>
            <a:pPr algn="ctr"/>
            <a:r>
              <a:rPr lang="ru-RU" b="1" dirty="0" smtClean="0"/>
              <a:t>Альбом «Эмоции глазами детей»</a:t>
            </a:r>
            <a:endParaRPr lang="ru-RU" b="1" dirty="0"/>
          </a:p>
        </p:txBody>
      </p:sp>
      <p:pic>
        <p:nvPicPr>
          <p:cNvPr id="4" name="Содержимое 3" descr="IMG_20210321_145730.jpg"/>
          <p:cNvPicPr>
            <a:picLocks noGrp="1" noChangeAspect="1"/>
          </p:cNvPicPr>
          <p:nvPr>
            <p:ph sz="quarter" idx="1"/>
          </p:nvPr>
        </p:nvPicPr>
        <p:blipFill>
          <a:blip r:embed="rId2" cstate="print"/>
          <a:stretch>
            <a:fillRect/>
          </a:stretch>
        </p:blipFill>
        <p:spPr>
          <a:xfrm>
            <a:off x="755576" y="1556792"/>
            <a:ext cx="7416824" cy="493204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204864"/>
            <a:ext cx="7772400" cy="1143000"/>
          </a:xfrm>
        </p:spPr>
        <p:txBody>
          <a:bodyPr>
            <a:normAutofit/>
          </a:bodyPr>
          <a:lstStyle/>
          <a:p>
            <a:r>
              <a:rPr lang="ru-RU" sz="4800" dirty="0" smtClean="0"/>
              <a:t>       </a:t>
            </a:r>
            <a:r>
              <a:rPr lang="ru-RU" sz="4800" b="1" dirty="0" smtClean="0"/>
              <a:t>Спасибо за внимание!</a:t>
            </a:r>
            <a:endParaRPr lang="ru-RU" sz="4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914400" y="764704"/>
            <a:ext cx="7772400" cy="5255096"/>
          </a:xfrm>
        </p:spPr>
        <p:txBody>
          <a:bodyPr>
            <a:normAutofit/>
          </a:bodyPr>
          <a:lstStyle/>
          <a:p>
            <a:pPr algn="just">
              <a:buNone/>
            </a:pPr>
            <a:r>
              <a:rPr lang="ru-RU" b="1" dirty="0" smtClean="0"/>
              <a:t>    Цель</a:t>
            </a:r>
            <a:r>
              <a:rPr lang="ru-RU" dirty="0" smtClean="0"/>
              <a:t>: анализ теоретических исследований по проблеме формирования эмоционально-волевой сферы у детей дошкольного возраста с речевыми нарушениями.</a:t>
            </a:r>
          </a:p>
          <a:p>
            <a:pPr algn="just">
              <a:buNone/>
            </a:pPr>
            <a:r>
              <a:rPr lang="ru-RU" b="1" dirty="0" smtClean="0"/>
              <a:t>    Предполагаемые итоги реализации проекта:</a:t>
            </a:r>
            <a:endParaRPr lang="ru-RU" dirty="0" smtClean="0"/>
          </a:p>
          <a:p>
            <a:pPr algn="just"/>
            <a:r>
              <a:rPr lang="ru-RU" dirty="0" smtClean="0"/>
              <a:t> повышение уровня эмоционального развития детей;</a:t>
            </a:r>
          </a:p>
          <a:p>
            <a:pPr algn="just"/>
            <a:r>
              <a:rPr lang="ru-RU" dirty="0" smtClean="0"/>
              <a:t> заинтересованность родителей как участников образовательного процесса;</a:t>
            </a:r>
          </a:p>
          <a:p>
            <a:pPr algn="just"/>
            <a:r>
              <a:rPr lang="ru-RU" dirty="0" smtClean="0"/>
              <a:t> эффективное и рациональное взаимодействие всех участников образовательного процесса.</a:t>
            </a:r>
          </a:p>
          <a:p>
            <a:pPr>
              <a:buNone/>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1124744"/>
          </a:xfrm>
        </p:spPr>
        <p:txBody>
          <a:bodyPr>
            <a:normAutofit/>
          </a:bodyPr>
          <a:lstStyle/>
          <a:p>
            <a:pPr algn="ctr"/>
            <a:r>
              <a:rPr lang="ru-RU" sz="3600" b="1" dirty="0" smtClean="0">
                <a:cs typeface="Times New Roman" pitchFamily="18" charset="0"/>
              </a:rPr>
              <a:t>Нормативно – правовая база</a:t>
            </a:r>
            <a:endParaRPr lang="ru-RU" sz="3600" b="1" dirty="0">
              <a:cs typeface="Times New Roman" pitchFamily="18" charset="0"/>
            </a:endParaRPr>
          </a:p>
        </p:txBody>
      </p:sp>
      <p:sp>
        <p:nvSpPr>
          <p:cNvPr id="3" name="Содержимое 2"/>
          <p:cNvSpPr>
            <a:spLocks noGrp="1"/>
          </p:cNvSpPr>
          <p:nvPr>
            <p:ph sz="quarter" idx="1"/>
          </p:nvPr>
        </p:nvSpPr>
        <p:spPr>
          <a:xfrm>
            <a:off x="1043608" y="1052736"/>
            <a:ext cx="7772400" cy="5580112"/>
          </a:xfrm>
        </p:spPr>
        <p:txBody>
          <a:bodyPr>
            <a:noAutofit/>
          </a:bodyPr>
          <a:lstStyle/>
          <a:p>
            <a:pPr>
              <a:buFont typeface="Arial" pitchFamily="34" charset="0"/>
              <a:buChar char="•"/>
            </a:pPr>
            <a:r>
              <a:rPr lang="ru-RU" sz="1600" dirty="0" smtClean="0">
                <a:cs typeface="Times New Roman" pitchFamily="18" charset="0"/>
              </a:rPr>
              <a:t> Конституция РФ </a:t>
            </a:r>
          </a:p>
          <a:p>
            <a:pPr lvl="0"/>
            <a:r>
              <a:rPr lang="ru-RU" sz="1600" dirty="0" smtClean="0">
                <a:cs typeface="Times New Roman" pitchFamily="18" charset="0"/>
              </a:rPr>
              <a:t>Всеобщая декларация прав человека.</a:t>
            </a:r>
          </a:p>
          <a:p>
            <a:pPr lvl="0"/>
            <a:r>
              <a:rPr lang="ru-RU" sz="1600" dirty="0" smtClean="0">
                <a:cs typeface="Times New Roman" pitchFamily="18" charset="0"/>
              </a:rPr>
              <a:t>Федеральный закон «Об образовании РФ» №273 от 29 декабря 2012г.</a:t>
            </a:r>
          </a:p>
          <a:p>
            <a:pPr lvl="0"/>
            <a:r>
              <a:rPr lang="ru-RU" sz="1600" dirty="0" smtClean="0">
                <a:cs typeface="Times New Roman" pitchFamily="18" charset="0"/>
              </a:rPr>
              <a:t>Федеральный государственный образовательный стандарт дошкольного образования(Утвержден приказом Министерство образования и науки РФ от 17.10.2013г. № 1155)</a:t>
            </a:r>
          </a:p>
          <a:p>
            <a:pPr lvl="0"/>
            <a:r>
              <a:rPr lang="ru-RU" sz="1600" dirty="0" smtClean="0">
                <a:cs typeface="Times New Roman" pitchFamily="18" charset="0"/>
              </a:rPr>
              <a:t>Письмо </a:t>
            </a:r>
            <a:r>
              <a:rPr lang="ru-RU" sz="1600" dirty="0" err="1" smtClean="0">
                <a:cs typeface="Times New Roman" pitchFamily="18" charset="0"/>
              </a:rPr>
              <a:t>Минобрнауки</a:t>
            </a:r>
            <a:r>
              <a:rPr lang="ru-RU" sz="1600" dirty="0" smtClean="0">
                <a:cs typeface="Times New Roman" pitchFamily="18" charset="0"/>
              </a:rPr>
              <a:t> России от 28.02.2014 </a:t>
            </a:r>
            <a:r>
              <a:rPr lang="en-US" sz="1600" dirty="0" smtClean="0">
                <a:cs typeface="Times New Roman" pitchFamily="18" charset="0"/>
              </a:rPr>
              <a:t>N</a:t>
            </a:r>
            <a:r>
              <a:rPr lang="ru-RU" sz="1600" dirty="0" smtClean="0">
                <a:cs typeface="Times New Roman" pitchFamily="18" charset="0"/>
              </a:rPr>
              <a:t> 08-249 </a:t>
            </a:r>
          </a:p>
          <a:p>
            <a:pPr lvl="0"/>
            <a:r>
              <a:rPr lang="ru-RU" sz="1600" dirty="0" smtClean="0">
                <a:cs typeface="Times New Roman" pitchFamily="18" charset="0"/>
              </a:rPr>
              <a:t>«Комментарии ФГОС дошкольного образования ». </a:t>
            </a:r>
          </a:p>
          <a:p>
            <a:pPr lvl="0"/>
            <a:r>
              <a:rPr lang="ru-RU" sz="1600" dirty="0" smtClean="0">
                <a:cs typeface="Times New Roman" pitchFamily="18" charset="0"/>
              </a:rPr>
              <a:t> САНПИН  2.4.1.3049-13</a:t>
            </a:r>
          </a:p>
          <a:p>
            <a:pPr lvl="0"/>
            <a:r>
              <a:rPr lang="ru-RU" sz="1600" dirty="0" smtClean="0">
                <a:cs typeface="Times New Roman" pitchFamily="18" charset="0"/>
              </a:rPr>
              <a:t> Письмо Министерство образования и науки Российской Федерации «О коррекционном  инклюзивном образовании детей ». От 7 июне 2013 года №ИР -535/07</a:t>
            </a:r>
          </a:p>
          <a:p>
            <a:pPr lvl="0"/>
            <a:r>
              <a:rPr lang="ru-RU" sz="1600" dirty="0" smtClean="0">
                <a:cs typeface="Times New Roman" pitchFamily="18" charset="0"/>
              </a:rPr>
              <a:t>Федеральный закон «О социальной защите инвалидов в РФ» от24 ноября 1995г.</a:t>
            </a:r>
          </a:p>
          <a:p>
            <a:pPr lvl="0"/>
            <a:r>
              <a:rPr lang="ru-RU" sz="1600" dirty="0" smtClean="0">
                <a:cs typeface="Times New Roman" pitchFamily="18" charset="0"/>
              </a:rPr>
              <a:t>Постановление правительства «Об утверждении типового положения об ОУ для детей, нуждающихся в психолого-педагогической помощи».</a:t>
            </a:r>
          </a:p>
          <a:p>
            <a:pPr lvl="0"/>
            <a:r>
              <a:rPr lang="ru-RU" sz="1600" dirty="0" smtClean="0">
                <a:cs typeface="Times New Roman" pitchFamily="18" charset="0"/>
              </a:rPr>
              <a:t>Приказ </a:t>
            </a:r>
            <a:r>
              <a:rPr lang="ru-RU" sz="1600" dirty="0" err="1" smtClean="0">
                <a:cs typeface="Times New Roman" pitchFamily="18" charset="0"/>
              </a:rPr>
              <a:t>Минобрнауки</a:t>
            </a:r>
            <a:r>
              <a:rPr lang="ru-RU" sz="1600" dirty="0" smtClean="0">
                <a:cs typeface="Times New Roman" pitchFamily="18" charset="0"/>
              </a:rPr>
              <a:t> России от 09.11.2015 №1309  «Об утверждении Порядка обеспечения условий доступности для инвалидов объектов и предоставляемых услуг\ в сфере образования, а также оказании им при этом необходимой помощи»</a:t>
            </a:r>
          </a:p>
          <a:p>
            <a:pPr>
              <a:buFont typeface="Arial" pitchFamily="34" charset="0"/>
              <a:buChar char="•"/>
            </a:pPr>
            <a:endParaRPr lang="ru-RU"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76672"/>
            <a:ext cx="7416824" cy="1143000"/>
          </a:xfrm>
        </p:spPr>
        <p:txBody>
          <a:bodyPr>
            <a:noAutofit/>
          </a:bodyPr>
          <a:lstStyle/>
          <a:p>
            <a:pPr algn="just"/>
            <a:r>
              <a:rPr lang="ru-RU" sz="2000" b="1" i="1" dirty="0" smtClean="0">
                <a:latin typeface="Times New Roman" pitchFamily="18" charset="0"/>
                <a:cs typeface="Times New Roman" pitchFamily="18" charset="0"/>
              </a:rPr>
              <a:t>Детей надо приучать жить среди людей, формируя у них определенные психологические качества (внимание, волю, эмоции) и навыки общения. (В.А. Сухомлинский)</a:t>
            </a:r>
            <a:r>
              <a:rPr lang="ru-RU" sz="1800" i="1" dirty="0" smtClean="0">
                <a:latin typeface="Times New Roman" pitchFamily="18" charset="0"/>
                <a:cs typeface="Times New Roman" pitchFamily="18" charset="0"/>
              </a:rPr>
              <a:t/>
            </a:r>
            <a:br>
              <a:rPr lang="ru-RU" sz="1800" i="1"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5" name="Содержимое 4"/>
          <p:cNvSpPr>
            <a:spLocks noGrp="1"/>
          </p:cNvSpPr>
          <p:nvPr>
            <p:ph sz="quarter" idx="1"/>
          </p:nvPr>
        </p:nvSpPr>
        <p:spPr>
          <a:xfrm>
            <a:off x="539552" y="1484784"/>
            <a:ext cx="8136904" cy="4572000"/>
          </a:xfrm>
        </p:spPr>
        <p:txBody>
          <a:bodyPr>
            <a:normAutofit fontScale="25000" lnSpcReduction="20000"/>
          </a:bodyPr>
          <a:lstStyle/>
          <a:p>
            <a:pPr lvl="0" algn="just">
              <a:lnSpc>
                <a:spcPct val="150000"/>
              </a:lnSpc>
              <a:buNone/>
            </a:pPr>
            <a:r>
              <a:rPr lang="ru-RU" sz="1600" dirty="0" smtClean="0">
                <a:latin typeface="Times New Roman" pitchFamily="18" charset="0"/>
                <a:cs typeface="Times New Roman" pitchFamily="18" charset="0"/>
              </a:rPr>
              <a:t>             </a:t>
            </a:r>
            <a:r>
              <a:rPr lang="ru-RU" sz="6400" dirty="0" smtClean="0">
                <a:latin typeface="+mj-lt"/>
                <a:cs typeface="Times New Roman" pitchFamily="18" charset="0"/>
              </a:rPr>
              <a:t>          </a:t>
            </a:r>
            <a:r>
              <a:rPr lang="ru-RU" sz="7200" dirty="0" smtClean="0">
                <a:cs typeface="Times New Roman" pitchFamily="18" charset="0"/>
              </a:rPr>
              <a:t>Такие учёные, как Л.С. </a:t>
            </a:r>
            <a:r>
              <a:rPr lang="ru-RU" sz="7200" dirty="0" err="1" smtClean="0">
                <a:cs typeface="Times New Roman" pitchFamily="18" charset="0"/>
              </a:rPr>
              <a:t>Выготский</a:t>
            </a:r>
            <a:r>
              <a:rPr lang="ru-RU" sz="7200" dirty="0" smtClean="0">
                <a:cs typeface="Times New Roman" pitchFamily="18" charset="0"/>
              </a:rPr>
              <a:t>, А.Н. Леонтьев, Д.Б. </a:t>
            </a:r>
            <a:r>
              <a:rPr lang="ru-RU" sz="7200" dirty="0" err="1" smtClean="0">
                <a:cs typeface="Times New Roman" pitchFamily="18" charset="0"/>
              </a:rPr>
              <a:t>Эльконин</a:t>
            </a:r>
            <a:r>
              <a:rPr lang="ru-RU" sz="7200" dirty="0" smtClean="0">
                <a:cs typeface="Times New Roman" pitchFamily="18" charset="0"/>
              </a:rPr>
              <a:t> и др., утверждают, что все отклонения в познавательной деятельности, которые происходят на протяжении детства, необходимо связывать с глубокими изменениями в эмоционально-волевой сфере личности ребёнка. </a:t>
            </a:r>
          </a:p>
          <a:p>
            <a:pPr lvl="0" algn="just">
              <a:lnSpc>
                <a:spcPct val="150000"/>
              </a:lnSpc>
              <a:buNone/>
            </a:pPr>
            <a:r>
              <a:rPr lang="ru-RU" sz="7200" dirty="0" smtClean="0">
                <a:cs typeface="Times New Roman" pitchFamily="18" charset="0"/>
              </a:rPr>
              <a:t>             Нарушения речи в той или иной степени (в зависимости от характера речевых расстройств) негативно влияют на развитие эмоционально-волевой сферы детей. Ограниченность речевого общения может оказать плохое воздействие на формирование личности ребёнка, вызывать психические наслоения, способствовать развитию отрицательных качеств характера (застенчивости, нерешительности, замкнутости, негативизма, чувства неполноценности). (Р.Е. Левина, В.А. Калягин, Л.С. Волкова. </a:t>
            </a:r>
            <a:r>
              <a:rPr lang="ru-RU" sz="7200" dirty="0" smtClean="0"/>
              <a:t>Выготский Л.С. Психология развития человека – М.: Изд-во Смысл; </a:t>
            </a:r>
            <a:r>
              <a:rPr lang="ru-RU" sz="7200" dirty="0" err="1" smtClean="0"/>
              <a:t>Эксмо</a:t>
            </a:r>
            <a:r>
              <a:rPr lang="ru-RU" sz="7200" dirty="0" smtClean="0"/>
              <a:t>, 2005. – 1136с. http://yanko.lib.ru)</a:t>
            </a:r>
          </a:p>
          <a:p>
            <a:pPr>
              <a:lnSpc>
                <a:spcPct val="150000"/>
              </a:lnSpc>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0127"/>
            <a:ext cx="7772400" cy="1143000"/>
          </a:xfrm>
        </p:spPr>
        <p:txBody>
          <a:bodyPr/>
          <a:lstStyle/>
          <a:p>
            <a:pPr algn="ctr"/>
            <a:r>
              <a:rPr lang="ru-RU" b="1" dirty="0" smtClean="0"/>
              <a:t>Методическая основа:</a:t>
            </a:r>
            <a:endParaRPr lang="ru-RU" b="1" dirty="0"/>
          </a:p>
        </p:txBody>
      </p:sp>
      <p:sp>
        <p:nvSpPr>
          <p:cNvPr id="3" name="Содержимое 2"/>
          <p:cNvSpPr>
            <a:spLocks noGrp="1"/>
          </p:cNvSpPr>
          <p:nvPr>
            <p:ph sz="quarter" idx="1"/>
          </p:nvPr>
        </p:nvSpPr>
        <p:spPr>
          <a:xfrm>
            <a:off x="539552" y="1556792"/>
            <a:ext cx="8147248" cy="4572000"/>
          </a:xfrm>
        </p:spPr>
        <p:txBody>
          <a:bodyPr>
            <a:normAutofit/>
          </a:bodyPr>
          <a:lstStyle/>
          <a:p>
            <a:pPr lvl="0" algn="just"/>
            <a:r>
              <a:rPr lang="ru-RU" sz="2200" dirty="0" err="1" smtClean="0">
                <a:cs typeface="Times New Roman" pitchFamily="18" charset="0"/>
              </a:rPr>
              <a:t>КряжеваН.Л</a:t>
            </a:r>
            <a:r>
              <a:rPr lang="ru-RU" sz="2200" dirty="0" smtClean="0">
                <a:cs typeface="Times New Roman" pitchFamily="18" charset="0"/>
              </a:rPr>
              <a:t>. Развитие эмоционального мира </a:t>
            </a:r>
            <a:r>
              <a:rPr lang="ru-RU" sz="2200" dirty="0" smtClean="0">
                <a:cs typeface="Times New Roman" pitchFamily="18" charset="0"/>
              </a:rPr>
              <a:t>детей</a:t>
            </a:r>
            <a:r>
              <a:rPr lang="ru-RU" sz="2200" dirty="0" smtClean="0">
                <a:cs typeface="Times New Roman" pitchFamily="18" charset="0"/>
              </a:rPr>
              <a:t>. М., 1997</a:t>
            </a:r>
          </a:p>
          <a:p>
            <a:pPr lvl="0" algn="just"/>
            <a:r>
              <a:rPr lang="ru-RU" sz="2200" dirty="0" err="1" smtClean="0">
                <a:cs typeface="Times New Roman" pitchFamily="18" charset="0"/>
              </a:rPr>
              <a:t>Хухлаева</a:t>
            </a:r>
            <a:r>
              <a:rPr lang="ru-RU" sz="2200" dirty="0" smtClean="0">
                <a:cs typeface="Times New Roman" pitchFamily="18" charset="0"/>
              </a:rPr>
              <a:t> О.В. Практические материалы для работы с детьми 3-9 лет. Психологические игры, упражнения, сказки. </a:t>
            </a:r>
            <a:r>
              <a:rPr lang="ru-RU" sz="2200" dirty="0" err="1" smtClean="0">
                <a:cs typeface="Times New Roman" pitchFamily="18" charset="0"/>
              </a:rPr>
              <a:t>М.:Генезис</a:t>
            </a:r>
            <a:r>
              <a:rPr lang="ru-RU" sz="2200" dirty="0" smtClean="0">
                <a:cs typeface="Times New Roman" pitchFamily="18" charset="0"/>
              </a:rPr>
              <a:t>, 2011г.</a:t>
            </a:r>
          </a:p>
          <a:p>
            <a:pPr algn="just"/>
            <a:r>
              <a:rPr lang="ru-RU" sz="2200" dirty="0" smtClean="0">
                <a:ea typeface="Times New Roman" pitchFamily="18" charset="0"/>
                <a:cs typeface="Times New Roman" pitchFamily="18" charset="0"/>
              </a:rPr>
              <a:t> Крюковой С.В., </a:t>
            </a:r>
            <a:r>
              <a:rPr lang="ru-RU" sz="2200" dirty="0" err="1" smtClean="0">
                <a:ea typeface="Times New Roman" pitchFamily="18" charset="0"/>
                <a:cs typeface="Times New Roman" pitchFamily="18" charset="0"/>
              </a:rPr>
              <a:t>Слободняк</a:t>
            </a:r>
            <a:r>
              <a:rPr lang="ru-RU" sz="2200" dirty="0" smtClean="0">
                <a:ea typeface="Times New Roman" pitchFamily="18" charset="0"/>
                <a:cs typeface="Times New Roman" pitchFamily="18" charset="0"/>
              </a:rPr>
              <a:t> Н.П. «Удивляюсь, злюсь, боюсь, хвастаюсь, </a:t>
            </a:r>
            <a:r>
              <a:rPr lang="ru-RU" sz="2200" dirty="0" err="1" smtClean="0">
                <a:ea typeface="Times New Roman" pitchFamily="18" charset="0"/>
                <a:cs typeface="Times New Roman" pitchFamily="18" charset="0"/>
              </a:rPr>
              <a:t>радусю</a:t>
            </a:r>
            <a:r>
              <a:rPr lang="ru-RU" sz="2200" dirty="0" smtClean="0">
                <a:ea typeface="Times New Roman" pitchFamily="18" charset="0"/>
                <a:cs typeface="Times New Roman" pitchFamily="18" charset="0"/>
              </a:rPr>
              <a:t>». Программа эмоционального развития детей дошкольного возраста. </a:t>
            </a:r>
            <a:r>
              <a:rPr lang="ru-RU" sz="2200" dirty="0" err="1" smtClean="0">
                <a:cs typeface="Times New Roman" pitchFamily="18" charset="0"/>
              </a:rPr>
              <a:t>М.:Генезис</a:t>
            </a:r>
            <a:r>
              <a:rPr lang="ru-RU" sz="2200" dirty="0" smtClean="0">
                <a:cs typeface="Times New Roman" pitchFamily="18" charset="0"/>
              </a:rPr>
              <a:t>, 2012г.</a:t>
            </a:r>
            <a:r>
              <a:rPr lang="ru-RU" sz="2200" dirty="0" smtClean="0"/>
              <a:t> </a:t>
            </a:r>
          </a:p>
          <a:p>
            <a:pPr algn="just"/>
            <a:r>
              <a:rPr lang="ru-RU" sz="2200" dirty="0" smtClean="0"/>
              <a:t>Развитие познавательной и эмоциональной сфер дошкольников.    Методические рекомендации/Под ред. А.В. </a:t>
            </a:r>
            <a:r>
              <a:rPr lang="ru-RU" sz="2200" dirty="0" err="1" smtClean="0"/>
              <a:t>Можейко</a:t>
            </a:r>
            <a:r>
              <a:rPr lang="ru-RU" sz="2200" dirty="0" smtClean="0"/>
              <a:t>. - М: ТЦ Сфера, 2009.(Библиотека журнала «Воспитатель ДОУ») (3).</a:t>
            </a:r>
          </a:p>
          <a:p>
            <a:pPr lvl="0"/>
            <a:endParaRPr lang="ru-RU" b="1" dirty="0" smtClean="0">
              <a:latin typeface="Times New Roman" pitchFamily="18" charset="0"/>
              <a:ea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cs typeface="Times New Roman" pitchFamily="18" charset="0"/>
              </a:rPr>
              <a:t>Проект «Такие разные эмоции»</a:t>
            </a:r>
            <a:endParaRPr lang="ru-RU" sz="3600" b="1" dirty="0">
              <a:cs typeface="Times New Roman" pitchFamily="18" charset="0"/>
            </a:endParaRPr>
          </a:p>
        </p:txBody>
      </p:sp>
      <p:sp>
        <p:nvSpPr>
          <p:cNvPr id="3" name="Содержимое 2"/>
          <p:cNvSpPr>
            <a:spLocks noGrp="1"/>
          </p:cNvSpPr>
          <p:nvPr>
            <p:ph sz="quarter" idx="1"/>
          </p:nvPr>
        </p:nvSpPr>
        <p:spPr/>
        <p:txBody>
          <a:bodyPr>
            <a:normAutofit fontScale="25000" lnSpcReduction="20000"/>
          </a:bodyPr>
          <a:lstStyle/>
          <a:p>
            <a:pPr>
              <a:buNone/>
            </a:pPr>
            <a:endParaRPr lang="ru-RU" sz="2400" dirty="0" smtClean="0">
              <a:latin typeface="+mj-lt"/>
            </a:endParaRPr>
          </a:p>
          <a:p>
            <a:pPr marL="0" indent="0" algn="just">
              <a:lnSpc>
                <a:spcPct val="120000"/>
              </a:lnSpc>
              <a:buNone/>
            </a:pPr>
            <a:r>
              <a:rPr lang="ru-RU" sz="7200" b="1" dirty="0" smtClean="0"/>
              <a:t>Цель проекта</a:t>
            </a:r>
            <a:r>
              <a:rPr lang="ru-RU" sz="7200" dirty="0" smtClean="0"/>
              <a:t>: создание условий для ознакомления детей с миром эмоций и способами адекватного выражения своего эмоционального состояния.</a:t>
            </a:r>
          </a:p>
          <a:p>
            <a:pPr marL="0" indent="0" algn="just">
              <a:lnSpc>
                <a:spcPct val="120000"/>
              </a:lnSpc>
              <a:buNone/>
            </a:pPr>
            <a:r>
              <a:rPr lang="ru-RU" sz="7200" b="1" dirty="0" smtClean="0"/>
              <a:t>Задачи проекта:</a:t>
            </a:r>
            <a:r>
              <a:rPr lang="ru-RU" sz="7200" dirty="0"/>
              <a:t> </a:t>
            </a:r>
            <a:endParaRPr lang="ru-RU" sz="7200" dirty="0" smtClean="0"/>
          </a:p>
          <a:p>
            <a:pPr algn="just">
              <a:lnSpc>
                <a:spcPct val="120000"/>
              </a:lnSpc>
            </a:pPr>
            <a:r>
              <a:rPr lang="ru-RU" sz="7200" dirty="0" smtClean="0"/>
              <a:t>Научить детей соотносить свои эмоции, чувства с эмоциями и чувствами других людей, сравнивать их, и регулировать их таким образом, чтобы было комфортно им самим  и окружающим их людям.</a:t>
            </a:r>
          </a:p>
          <a:p>
            <a:pPr lvl="0" algn="just">
              <a:lnSpc>
                <a:spcPct val="120000"/>
              </a:lnSpc>
            </a:pPr>
            <a:r>
              <a:rPr lang="ru-RU" sz="7200" dirty="0" smtClean="0"/>
              <a:t>Сформировать представления о положительных и отрицательных эмоциях.</a:t>
            </a:r>
          </a:p>
          <a:p>
            <a:pPr lvl="0" algn="just">
              <a:lnSpc>
                <a:spcPct val="120000"/>
              </a:lnSpc>
            </a:pPr>
            <a:r>
              <a:rPr lang="ru-RU" sz="7200" dirty="0" smtClean="0"/>
              <a:t>Развивать у детей навыки самостоятельного  творчества через рисунок.</a:t>
            </a:r>
          </a:p>
          <a:p>
            <a:pPr marL="0" indent="0" algn="just">
              <a:lnSpc>
                <a:spcPct val="120000"/>
              </a:lnSpc>
              <a:buNone/>
            </a:pPr>
            <a:r>
              <a:rPr lang="ru-RU" sz="7200" b="1" dirty="0" smtClean="0"/>
              <a:t>Вид проекта</a:t>
            </a:r>
            <a:r>
              <a:rPr lang="ru-RU" sz="7200" dirty="0" smtClean="0"/>
              <a:t>: практико-ориентированный.</a:t>
            </a:r>
          </a:p>
          <a:p>
            <a:pPr marL="0" indent="0" algn="just">
              <a:lnSpc>
                <a:spcPct val="120000"/>
              </a:lnSpc>
              <a:buNone/>
            </a:pPr>
            <a:r>
              <a:rPr lang="ru-RU" sz="7200" b="1" dirty="0" smtClean="0"/>
              <a:t>По продолжительности проведения</a:t>
            </a:r>
            <a:r>
              <a:rPr lang="ru-RU" sz="7200" dirty="0" smtClean="0"/>
              <a:t> – среднесрочный (октябрь-февраль 2020-2021г.г)</a:t>
            </a:r>
          </a:p>
          <a:p>
            <a:pPr marL="0" indent="0" algn="just">
              <a:lnSpc>
                <a:spcPct val="120000"/>
              </a:lnSpc>
              <a:buNone/>
            </a:pPr>
            <a:r>
              <a:rPr lang="ru-RU" sz="7200" dirty="0" smtClean="0"/>
              <a:t> </a:t>
            </a:r>
            <a:r>
              <a:rPr lang="ru-RU" sz="7200" b="1" dirty="0" smtClean="0"/>
              <a:t>Участники проекта:</a:t>
            </a:r>
            <a:r>
              <a:rPr lang="ru-RU" sz="7200" dirty="0" smtClean="0"/>
              <a:t> дети старшего дошкольного возраста, родители.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14400" y="620688"/>
            <a:ext cx="7772400" cy="5472608"/>
          </a:xfrm>
        </p:spPr>
        <p:txBody>
          <a:bodyPr>
            <a:noAutofit/>
          </a:bodyPr>
          <a:lstStyle/>
          <a:p>
            <a:pPr algn="ctr">
              <a:buNone/>
            </a:pPr>
            <a:r>
              <a:rPr lang="ru-RU" sz="2800" b="1" dirty="0" smtClean="0">
                <a:solidFill>
                  <a:schemeClr val="tx2"/>
                </a:solidFill>
                <a:latin typeface="+mj-lt"/>
                <a:cs typeface="Times New Roman" pitchFamily="18" charset="0"/>
              </a:rPr>
              <a:t>     Материалы по сопровождению и поддержке проектной деятельности:</a:t>
            </a:r>
            <a:endParaRPr lang="ru-RU" sz="2800" dirty="0" smtClean="0">
              <a:solidFill>
                <a:schemeClr val="tx2"/>
              </a:solidFill>
              <a:latin typeface="+mj-lt"/>
              <a:cs typeface="Times New Roman" pitchFamily="18" charset="0"/>
            </a:endParaRPr>
          </a:p>
          <a:p>
            <a:pPr lvl="0"/>
            <a:r>
              <a:rPr lang="ru-RU" sz="2000" dirty="0" smtClean="0">
                <a:latin typeface="Times New Roman" pitchFamily="18" charset="0"/>
                <a:cs typeface="Times New Roman" pitchFamily="18" charset="0"/>
              </a:rPr>
              <a:t>Картотека упражнений на релаксацию.</a:t>
            </a:r>
          </a:p>
          <a:p>
            <a:pPr lvl="0"/>
            <a:r>
              <a:rPr lang="ru-RU" sz="2000" dirty="0" smtClean="0">
                <a:latin typeface="Times New Roman" pitchFamily="18" charset="0"/>
                <a:cs typeface="Times New Roman" pitchFamily="18" charset="0"/>
              </a:rPr>
              <a:t>Картотека психотерапевтических игр:</a:t>
            </a:r>
          </a:p>
          <a:p>
            <a:pPr lvl="1"/>
            <a:r>
              <a:rPr lang="ru-RU" sz="2000" dirty="0" smtClean="0">
                <a:latin typeface="Times New Roman" pitchFamily="18" charset="0"/>
                <a:cs typeface="Times New Roman" pitchFamily="18" charset="0"/>
              </a:rPr>
              <a:t>игры и упражнения на формирование знаний об эмоциях;</a:t>
            </a:r>
          </a:p>
          <a:p>
            <a:pPr lvl="1"/>
            <a:r>
              <a:rPr lang="ru-RU" sz="2000" dirty="0" smtClean="0">
                <a:latin typeface="Times New Roman" pitchFamily="18" charset="0"/>
                <a:cs typeface="Times New Roman" pitchFamily="18" charset="0"/>
              </a:rPr>
              <a:t>игры и упражнения на формирование умения выражать эмоции;</a:t>
            </a:r>
          </a:p>
          <a:p>
            <a:pPr lvl="1"/>
            <a:r>
              <a:rPr lang="ru-RU" sz="2000" dirty="0" smtClean="0">
                <a:latin typeface="Times New Roman" pitchFamily="18" charset="0"/>
                <a:cs typeface="Times New Roman" pitchFamily="18" charset="0"/>
              </a:rPr>
              <a:t>игры и упражнения на </a:t>
            </a:r>
            <a:r>
              <a:rPr lang="ru-RU" sz="2000" dirty="0" err="1" smtClean="0">
                <a:latin typeface="Times New Roman" pitchFamily="18" charset="0"/>
                <a:cs typeface="Times New Roman" pitchFamily="18" charset="0"/>
              </a:rPr>
              <a:t>саморегуляцию</a:t>
            </a:r>
            <a:r>
              <a:rPr lang="ru-RU" sz="2000" dirty="0" smtClean="0">
                <a:latin typeface="Times New Roman" pitchFamily="18" charset="0"/>
                <a:cs typeface="Times New Roman" pitchFamily="18" charset="0"/>
              </a:rPr>
              <a:t> и снятие </a:t>
            </a:r>
            <a:r>
              <a:rPr lang="ru-RU" sz="2000" dirty="0" err="1" smtClean="0">
                <a:latin typeface="Times New Roman" pitchFamily="18" charset="0"/>
                <a:cs typeface="Times New Roman" pitchFamily="18" charset="0"/>
              </a:rPr>
              <a:t>психоэмоционального</a:t>
            </a:r>
            <a:r>
              <a:rPr lang="ru-RU" sz="2000" dirty="0" smtClean="0">
                <a:latin typeface="Times New Roman" pitchFamily="18" charset="0"/>
                <a:cs typeface="Times New Roman" pitchFamily="18" charset="0"/>
              </a:rPr>
              <a:t> напряжения;</a:t>
            </a:r>
          </a:p>
          <a:p>
            <a:pPr lvl="1"/>
            <a:r>
              <a:rPr lang="ru-RU" sz="2000" dirty="0" smtClean="0">
                <a:latin typeface="Times New Roman" pitchFamily="18" charset="0"/>
                <a:cs typeface="Times New Roman" pitchFamily="18" charset="0"/>
              </a:rPr>
              <a:t>игры и упражнения на формирование социально приемлемых способов выражения эмоций.</a:t>
            </a:r>
          </a:p>
          <a:p>
            <a:pPr lvl="0"/>
            <a:r>
              <a:rPr lang="ru-RU" sz="2000" dirty="0" smtClean="0">
                <a:latin typeface="Times New Roman" pitchFamily="18" charset="0"/>
                <a:cs typeface="Times New Roman" pitchFamily="18" charset="0"/>
              </a:rPr>
              <a:t>Демонстрационный материал «Поступки».</a:t>
            </a:r>
          </a:p>
          <a:p>
            <a:pPr lvl="0"/>
            <a:r>
              <a:rPr lang="ru-RU" sz="2000" dirty="0" smtClean="0">
                <a:latin typeface="Times New Roman" pitchFamily="18" charset="0"/>
                <a:cs typeface="Times New Roman" pitchFamily="18" charset="0"/>
              </a:rPr>
              <a:t>Дидактическая игра «Домик  с чувствами».</a:t>
            </a:r>
          </a:p>
          <a:p>
            <a:pPr lvl="0"/>
            <a:r>
              <a:rPr lang="ru-RU" sz="2000" dirty="0" smtClean="0">
                <a:latin typeface="Times New Roman" pitchFamily="18" charset="0"/>
                <a:cs typeface="Times New Roman" pitchFamily="18" charset="0"/>
              </a:rPr>
              <a:t>Игры «</a:t>
            </a:r>
            <a:r>
              <a:rPr lang="ru-RU" sz="2000" dirty="0" err="1" smtClean="0">
                <a:latin typeface="Times New Roman" pitchFamily="18" charset="0"/>
                <a:cs typeface="Times New Roman" pitchFamily="18" charset="0"/>
              </a:rPr>
              <a:t>Мерсибо</a:t>
            </a:r>
            <a:r>
              <a:rPr lang="ru-RU" sz="2000" dirty="0" smtClean="0">
                <a:latin typeface="Times New Roman" pitchFamily="18" charset="0"/>
                <a:cs typeface="Times New Roman" pitchFamily="18" charset="0"/>
              </a:rPr>
              <a:t>»</a:t>
            </a:r>
          </a:p>
          <a:p>
            <a:pPr lvl="0">
              <a:buNone/>
            </a:pPr>
            <a:r>
              <a:rPr lang="ru-RU" sz="2000" b="1" dirty="0" smtClean="0">
                <a:latin typeface="Times New Roman" pitchFamily="18" charset="0"/>
                <a:cs typeface="Times New Roman" pitchFamily="18" charset="0"/>
              </a:rPr>
              <a:t>      Продукт проектной деятельности: </a:t>
            </a:r>
            <a:r>
              <a:rPr lang="ru-RU" sz="2000" dirty="0" smtClean="0">
                <a:latin typeface="Times New Roman" pitchFamily="18" charset="0"/>
                <a:cs typeface="Times New Roman" pitchFamily="18" charset="0"/>
              </a:rPr>
              <a:t>альбом детских рисунков.</a:t>
            </a:r>
          </a:p>
          <a:p>
            <a:pPr>
              <a:buNone/>
            </a:pPr>
            <a:r>
              <a:rPr lang="ru-RU" sz="2000" dirty="0" smtClean="0">
                <a:latin typeface="Times New Roman" pitchFamily="18" charset="0"/>
                <a:cs typeface="Times New Roman" pitchFamily="18" charset="0"/>
              </a:rPr>
              <a:t>        «Эмоции глазами детей»</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14400" y="692696"/>
            <a:ext cx="7772400" cy="5327104"/>
          </a:xfrm>
        </p:spPr>
        <p:txBody>
          <a:bodyPr>
            <a:normAutofit fontScale="25000" lnSpcReduction="20000"/>
          </a:bodyPr>
          <a:lstStyle/>
          <a:p>
            <a:pPr>
              <a:lnSpc>
                <a:spcPct val="120000"/>
              </a:lnSpc>
              <a:buNone/>
            </a:pPr>
            <a:r>
              <a:rPr lang="ru-RU" sz="7200" b="1" dirty="0" smtClean="0"/>
              <a:t>            </a:t>
            </a:r>
            <a:r>
              <a:rPr lang="ru-RU" sz="8000" b="1" dirty="0" smtClean="0">
                <a:latin typeface="Times New Roman" pitchFamily="18" charset="0"/>
                <a:cs typeface="Times New Roman" pitchFamily="18" charset="0"/>
              </a:rPr>
              <a:t>Предполагаемые итоги реализации проекта:</a:t>
            </a:r>
            <a:endParaRPr lang="ru-RU" sz="8000" dirty="0" smtClean="0">
              <a:latin typeface="Times New Roman" pitchFamily="18" charset="0"/>
              <a:cs typeface="Times New Roman" pitchFamily="18" charset="0"/>
            </a:endParaRPr>
          </a:p>
          <a:p>
            <a:pPr>
              <a:lnSpc>
                <a:spcPct val="120000"/>
              </a:lnSpc>
            </a:pPr>
            <a:r>
              <a:rPr lang="ru-RU" sz="8000" dirty="0" smtClean="0">
                <a:latin typeface="Times New Roman" pitchFamily="18" charset="0"/>
                <a:cs typeface="Times New Roman" pitchFamily="18" charset="0"/>
              </a:rPr>
              <a:t> повышение уровня эмоционального развития детей;</a:t>
            </a:r>
          </a:p>
          <a:p>
            <a:pPr>
              <a:lnSpc>
                <a:spcPct val="120000"/>
              </a:lnSpc>
            </a:pPr>
            <a:r>
              <a:rPr lang="ru-RU" sz="8000" dirty="0" smtClean="0">
                <a:latin typeface="Times New Roman" pitchFamily="18" charset="0"/>
                <a:cs typeface="Times New Roman" pitchFamily="18" charset="0"/>
              </a:rPr>
              <a:t>заинтересованность родителей как участников образовательного процесса;</a:t>
            </a:r>
          </a:p>
          <a:p>
            <a:pPr>
              <a:lnSpc>
                <a:spcPct val="120000"/>
              </a:lnSpc>
            </a:pPr>
            <a:r>
              <a:rPr lang="ru-RU" sz="8000" dirty="0" smtClean="0">
                <a:latin typeface="Times New Roman" pitchFamily="18" charset="0"/>
                <a:cs typeface="Times New Roman" pitchFamily="18" charset="0"/>
              </a:rPr>
              <a:t> эффективное и рациональное взаимодействие всех участников образовательного процесса.</a:t>
            </a:r>
          </a:p>
          <a:p>
            <a:pPr>
              <a:lnSpc>
                <a:spcPct val="120000"/>
              </a:lnSpc>
              <a:buNone/>
            </a:pPr>
            <a:r>
              <a:rPr lang="ru-RU" sz="8000" b="1" dirty="0" smtClean="0">
                <a:latin typeface="Times New Roman" pitchFamily="18" charset="0"/>
                <a:cs typeface="Times New Roman" pitchFamily="18" charset="0"/>
              </a:rPr>
              <a:t>                           План проекта:</a:t>
            </a:r>
            <a:endParaRPr lang="ru-RU" sz="8000" dirty="0" smtClean="0">
              <a:latin typeface="Times New Roman" pitchFamily="18" charset="0"/>
              <a:cs typeface="Times New Roman" pitchFamily="18" charset="0"/>
            </a:endParaRPr>
          </a:p>
          <a:p>
            <a:pPr>
              <a:lnSpc>
                <a:spcPct val="120000"/>
              </a:lnSpc>
              <a:buNone/>
            </a:pPr>
            <a:r>
              <a:rPr lang="ru-RU" sz="8000" b="1" dirty="0" smtClean="0">
                <a:latin typeface="Times New Roman" pitchFamily="18" charset="0"/>
                <a:cs typeface="Times New Roman" pitchFamily="18" charset="0"/>
              </a:rPr>
              <a:t>  Подготовительный этап </a:t>
            </a:r>
            <a:endParaRPr lang="ru-RU" sz="8000" dirty="0" smtClean="0">
              <a:latin typeface="Times New Roman" pitchFamily="18" charset="0"/>
              <a:cs typeface="Times New Roman" pitchFamily="18" charset="0"/>
            </a:endParaRPr>
          </a:p>
          <a:p>
            <a:pPr lvl="0">
              <a:lnSpc>
                <a:spcPct val="120000"/>
              </a:lnSpc>
            </a:pPr>
            <a:r>
              <a:rPr lang="ru-RU" sz="8000" dirty="0" smtClean="0">
                <a:latin typeface="Times New Roman" pitchFamily="18" charset="0"/>
                <a:cs typeface="Times New Roman" pitchFamily="18" charset="0"/>
              </a:rPr>
              <a:t>Подбор информационных ресурсов по теме проекта.</a:t>
            </a:r>
          </a:p>
          <a:p>
            <a:pPr lvl="0">
              <a:lnSpc>
                <a:spcPct val="120000"/>
              </a:lnSpc>
            </a:pPr>
            <a:r>
              <a:rPr lang="ru-RU" sz="8000" dirty="0" smtClean="0">
                <a:latin typeface="Times New Roman" pitchFamily="18" charset="0"/>
                <a:cs typeface="Times New Roman" pitchFamily="18" charset="0"/>
              </a:rPr>
              <a:t>Подбор </a:t>
            </a:r>
            <a:r>
              <a:rPr lang="ru-RU" sz="8000" dirty="0" err="1" smtClean="0">
                <a:latin typeface="Times New Roman" pitchFamily="18" charset="0"/>
                <a:cs typeface="Times New Roman" pitchFamily="18" charset="0"/>
              </a:rPr>
              <a:t>интернет-ресурсов</a:t>
            </a:r>
            <a:r>
              <a:rPr lang="ru-RU" sz="8000" dirty="0" smtClean="0">
                <a:latin typeface="Times New Roman" pitchFamily="18" charset="0"/>
                <a:cs typeface="Times New Roman" pitchFamily="18" charset="0"/>
              </a:rPr>
              <a:t>.</a:t>
            </a:r>
          </a:p>
          <a:p>
            <a:pPr lvl="0">
              <a:lnSpc>
                <a:spcPct val="120000"/>
              </a:lnSpc>
            </a:pPr>
            <a:r>
              <a:rPr lang="ru-RU" sz="8000" dirty="0" smtClean="0">
                <a:latin typeface="Times New Roman" pitchFamily="18" charset="0"/>
                <a:cs typeface="Times New Roman" pitchFamily="18" charset="0"/>
              </a:rPr>
              <a:t>Методические пособия и игры по теме. </a:t>
            </a:r>
          </a:p>
          <a:p>
            <a:pPr lvl="0">
              <a:lnSpc>
                <a:spcPct val="120000"/>
              </a:lnSpc>
            </a:pPr>
            <a:r>
              <a:rPr lang="ru-RU" sz="8000" dirty="0" smtClean="0">
                <a:latin typeface="Times New Roman" pitchFamily="18" charset="0"/>
                <a:cs typeface="Times New Roman" pitchFamily="18" charset="0"/>
              </a:rPr>
              <a:t>Наглядный материал; мультимедиа, СD и DVD- диски. </a:t>
            </a:r>
          </a:p>
          <a:p>
            <a:pPr lvl="0">
              <a:lnSpc>
                <a:spcPct val="120000"/>
              </a:lnSpc>
            </a:pPr>
            <a:r>
              <a:rPr lang="ru-RU" sz="8000" dirty="0" smtClean="0">
                <a:latin typeface="Times New Roman" pitchFamily="18" charset="0"/>
                <a:cs typeface="Times New Roman" pitchFamily="18" charset="0"/>
              </a:rPr>
              <a:t>Диагностика (методики «Дом-Дерево-Человек», «Тест Руки», «Рисунок семьи», анкетирование родителей (Анкета «О способах воспитания», «Рисунок </a:t>
            </a:r>
            <a:r>
              <a:rPr lang="ru-RU" sz="7200" dirty="0" smtClean="0">
                <a:latin typeface="Times New Roman" pitchFamily="18" charset="0"/>
                <a:cs typeface="Times New Roman" pitchFamily="18" charset="0"/>
              </a:rPr>
              <a:t>семьи)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14400" y="980728"/>
            <a:ext cx="7772400" cy="5039072"/>
          </a:xfrm>
        </p:spPr>
        <p:txBody>
          <a:bodyPr>
            <a:normAutofit/>
          </a:bodyPr>
          <a:lstStyle/>
          <a:p>
            <a:pPr lvl="0">
              <a:buNone/>
            </a:pPr>
            <a:r>
              <a:rPr lang="ru-RU" sz="2400" b="1" dirty="0" smtClean="0">
                <a:latin typeface="Times New Roman" pitchFamily="18" charset="0"/>
                <a:cs typeface="Times New Roman" pitchFamily="18" charset="0"/>
              </a:rPr>
              <a:t>Основной этап</a:t>
            </a:r>
            <a:r>
              <a:rPr lang="ru-RU" sz="2400" dirty="0" smtClean="0">
                <a:latin typeface="Times New Roman" pitchFamily="18" charset="0"/>
                <a:cs typeface="Times New Roman" pitchFamily="18" charset="0"/>
              </a:rPr>
              <a:t> – знакомство с эмоциями в совместной деятельности:</a:t>
            </a:r>
          </a:p>
          <a:p>
            <a:pPr lvl="0"/>
            <a:r>
              <a:rPr lang="ru-RU" sz="2400" dirty="0" smtClean="0">
                <a:latin typeface="Times New Roman" pitchFamily="18" charset="0"/>
                <a:cs typeface="Times New Roman" pitchFamily="18" charset="0"/>
              </a:rPr>
              <a:t>Радость.</a:t>
            </a:r>
          </a:p>
          <a:p>
            <a:pPr lvl="0"/>
            <a:r>
              <a:rPr lang="ru-RU" sz="2400" dirty="0" smtClean="0">
                <a:latin typeface="Times New Roman" pitchFamily="18" charset="0"/>
                <a:cs typeface="Times New Roman" pitchFamily="18" charset="0"/>
              </a:rPr>
              <a:t>Грусть.</a:t>
            </a:r>
          </a:p>
          <a:p>
            <a:pPr lvl="0"/>
            <a:r>
              <a:rPr lang="ru-RU" sz="2400" dirty="0" smtClean="0">
                <a:latin typeface="Times New Roman" pitchFamily="18" charset="0"/>
                <a:cs typeface="Times New Roman" pitchFamily="18" charset="0"/>
              </a:rPr>
              <a:t>Злость.</a:t>
            </a:r>
          </a:p>
          <a:p>
            <a:pPr lvl="0"/>
            <a:r>
              <a:rPr lang="ru-RU" sz="2400" dirty="0" smtClean="0">
                <a:latin typeface="Times New Roman" pitchFamily="18" charset="0"/>
                <a:cs typeface="Times New Roman" pitchFamily="18" charset="0"/>
              </a:rPr>
              <a:t>Удивление.</a:t>
            </a:r>
          </a:p>
          <a:p>
            <a:pPr lvl="0"/>
            <a:r>
              <a:rPr lang="ru-RU" sz="2400" dirty="0" smtClean="0">
                <a:latin typeface="Times New Roman" pitchFamily="18" charset="0"/>
                <a:cs typeface="Times New Roman" pitchFamily="18" charset="0"/>
              </a:rPr>
              <a:t>Страх.</a:t>
            </a:r>
          </a:p>
          <a:p>
            <a:pPr>
              <a:buNone/>
            </a:pPr>
            <a:r>
              <a:rPr lang="ru-RU" sz="2400" b="1" dirty="0" smtClean="0">
                <a:latin typeface="Times New Roman" pitchFamily="18" charset="0"/>
                <a:cs typeface="Times New Roman" pitchFamily="18" charset="0"/>
              </a:rPr>
              <a:t> Завершающий этап </a:t>
            </a:r>
            <a:endParaRPr lang="ru-RU" sz="2400" dirty="0" smtClean="0">
              <a:latin typeface="Times New Roman" pitchFamily="18" charset="0"/>
              <a:cs typeface="Times New Roman" pitchFamily="18" charset="0"/>
            </a:endParaRPr>
          </a:p>
          <a:p>
            <a:pPr lvl="0"/>
            <a:r>
              <a:rPr lang="ru-RU" sz="2400" dirty="0" smtClean="0">
                <a:latin typeface="Times New Roman" pitchFamily="18" charset="0"/>
                <a:cs typeface="Times New Roman" pitchFamily="18" charset="0"/>
              </a:rPr>
              <a:t>Оформление альбома детских рисунков «Эмоции глазами детей».</a:t>
            </a:r>
          </a:p>
          <a:p>
            <a:pPr>
              <a:buNone/>
            </a:pP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356</TotalTime>
  <Words>725</Words>
  <Application>Microsoft Office PowerPoint</Application>
  <PresentationFormat>Экран (4:3)</PresentationFormat>
  <Paragraphs>88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Справедливость</vt:lpstr>
      <vt:lpstr>Развитие эмоционально-волевой сферы детей с ОВЗ (ТНР) старшего дошкольного возраста </vt:lpstr>
      <vt:lpstr>Слайд 2</vt:lpstr>
      <vt:lpstr>Нормативно – правовая база</vt:lpstr>
      <vt:lpstr>Детей надо приучать жить среди людей, формируя у них определенные психологические качества (внимание, волю, эмоции) и навыки общения. (В.А. Сухомлинский) </vt:lpstr>
      <vt:lpstr>Методическая основа:</vt:lpstr>
      <vt:lpstr>Проект «Такие разные эмоции»</vt:lpstr>
      <vt:lpstr>Слайд 7</vt:lpstr>
      <vt:lpstr>Слайд 8</vt:lpstr>
      <vt:lpstr>Слайд 9</vt:lpstr>
      <vt:lpstr>Ожидаемые результаты  проекта</vt:lpstr>
      <vt:lpstr>Слайд 11</vt:lpstr>
      <vt:lpstr>Завершающий этап</vt:lpstr>
      <vt:lpstr>                «Угадай эмоцию»</vt:lpstr>
      <vt:lpstr>Упражнение «Зеркало»</vt:lpstr>
      <vt:lpstr>Азбука настроений</vt:lpstr>
      <vt:lpstr>Альбом «Эмоции глазами детей»</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эмоционально-волевой сферы детей с ОВЗ (ТНР) старшего дошкольного возраста </dc:title>
  <dc:creator>Новый</dc:creator>
  <cp:lastModifiedBy>Новый</cp:lastModifiedBy>
  <cp:revision>40</cp:revision>
  <dcterms:created xsi:type="dcterms:W3CDTF">2021-03-19T10:14:28Z</dcterms:created>
  <dcterms:modified xsi:type="dcterms:W3CDTF">2021-03-25T18:21:50Z</dcterms:modified>
</cp:coreProperties>
</file>