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67"/>
  </p:notesMasterIdLst>
  <p:handoutMasterIdLst>
    <p:handoutMasterId r:id="rId68"/>
  </p:handoutMasterIdLst>
  <p:sldIdLst>
    <p:sldId id="256" r:id="rId2"/>
    <p:sldId id="257" r:id="rId3"/>
    <p:sldId id="259" r:id="rId4"/>
    <p:sldId id="288" r:id="rId5"/>
    <p:sldId id="289" r:id="rId6"/>
    <p:sldId id="290" r:id="rId7"/>
    <p:sldId id="291" r:id="rId8"/>
    <p:sldId id="270" r:id="rId9"/>
    <p:sldId id="277" r:id="rId10"/>
    <p:sldId id="278" r:id="rId11"/>
    <p:sldId id="293" r:id="rId12"/>
    <p:sldId id="294" r:id="rId13"/>
    <p:sldId id="295" r:id="rId14"/>
    <p:sldId id="296" r:id="rId15"/>
    <p:sldId id="297" r:id="rId16"/>
    <p:sldId id="298" r:id="rId17"/>
    <p:sldId id="299" r:id="rId18"/>
    <p:sldId id="300" r:id="rId19"/>
    <p:sldId id="267" r:id="rId20"/>
    <p:sldId id="273" r:id="rId21"/>
    <p:sldId id="269" r:id="rId22"/>
    <p:sldId id="279" r:id="rId23"/>
    <p:sldId id="271" r:id="rId24"/>
    <p:sldId id="274" r:id="rId25"/>
    <p:sldId id="272" r:id="rId26"/>
    <p:sldId id="280" r:id="rId27"/>
    <p:sldId id="301" r:id="rId28"/>
    <p:sldId id="302" r:id="rId29"/>
    <p:sldId id="303" r:id="rId30"/>
    <p:sldId id="304" r:id="rId31"/>
    <p:sldId id="305" r:id="rId32"/>
    <p:sldId id="306" r:id="rId33"/>
    <p:sldId id="307" r:id="rId34"/>
    <p:sldId id="308" r:id="rId35"/>
    <p:sldId id="309" r:id="rId36"/>
    <p:sldId id="310" r:id="rId37"/>
    <p:sldId id="311" r:id="rId38"/>
    <p:sldId id="312" r:id="rId39"/>
    <p:sldId id="313" r:id="rId40"/>
    <p:sldId id="282" r:id="rId41"/>
    <p:sldId id="283" r:id="rId42"/>
    <p:sldId id="284" r:id="rId43"/>
    <p:sldId id="314" r:id="rId44"/>
    <p:sldId id="315" r:id="rId45"/>
    <p:sldId id="316" r:id="rId46"/>
    <p:sldId id="317" r:id="rId47"/>
    <p:sldId id="318" r:id="rId48"/>
    <p:sldId id="319" r:id="rId49"/>
    <p:sldId id="320" r:id="rId50"/>
    <p:sldId id="321" r:id="rId51"/>
    <p:sldId id="322" r:id="rId52"/>
    <p:sldId id="323" r:id="rId53"/>
    <p:sldId id="324" r:id="rId54"/>
    <p:sldId id="325" r:id="rId55"/>
    <p:sldId id="326" r:id="rId56"/>
    <p:sldId id="285" r:id="rId57"/>
    <p:sldId id="286" r:id="rId58"/>
    <p:sldId id="331" r:id="rId59"/>
    <p:sldId id="332" r:id="rId60"/>
    <p:sldId id="334" r:id="rId61"/>
    <p:sldId id="335" r:id="rId62"/>
    <p:sldId id="336" r:id="rId63"/>
    <p:sldId id="338" r:id="rId64"/>
    <p:sldId id="337" r:id="rId65"/>
    <p:sldId id="339" r:id="rId6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6600"/>
    <a:srgbClr val="9999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07" autoAdjust="0"/>
  </p:normalViewPr>
  <p:slideViewPr>
    <p:cSldViewPr>
      <p:cViewPr varScale="1">
        <p:scale>
          <a:sx n="109" d="100"/>
          <a:sy n="109" d="100"/>
        </p:scale>
        <p:origin x="-167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9CC190-550A-4ACA-A9C0-491131883E02}" type="datetimeFigureOut">
              <a:rPr lang="ru-RU" smtClean="0"/>
              <a:t>02.10.2019</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132C492-A8C5-4672-9BC8-F668E7AC5C1B}" type="slidenum">
              <a:rPr lang="ru-RU" smtClean="0"/>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11F894-0876-4649-9243-B441AAA3FE4C}" type="datetimeFigureOut">
              <a:rPr lang="ru-RU" smtClean="0"/>
              <a:pPr/>
              <a:t>02.10.2019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809A62-8425-402B-ABA1-ED8DFD00D499}" type="slidenum">
              <a:rPr lang="ru-RU" smtClean="0"/>
              <a:pPr/>
              <a:t>‹#›</a:t>
            </a:fld>
            <a:endParaRPr lang="ru-RU"/>
          </a:p>
        </p:txBody>
      </p:sp>
    </p:spTree>
    <p:extLst>
      <p:ext uri="{BB962C8B-B14F-4D97-AF65-F5344CB8AC3E}">
        <p14:creationId xmlns="" xmlns:p14="http://schemas.microsoft.com/office/powerpoint/2010/main" val="1975319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4809A62-8425-402B-ABA1-ED8DFD00D499}" type="slidenum">
              <a:rPr lang="ru-RU" smtClean="0"/>
              <a:pPr/>
              <a:t>19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30" name="Date Placeholder 29"/>
          <p:cNvSpPr>
            <a:spLocks noGrp="1"/>
          </p:cNvSpPr>
          <p:nvPr>
            <p:ph type="dt" sz="half" idx="10"/>
          </p:nvPr>
        </p:nvSpPr>
        <p:spPr/>
        <p:txBody>
          <a:bodyPr/>
          <a:lstStyle/>
          <a:p>
            <a:fld id="{7CB97365-EBCA-4027-87D5-99FC1D4DF0BB}" type="datetimeFigureOut">
              <a:rPr lang="en-US" smtClean="0"/>
              <a:pPr/>
              <a:t>10/2/2019</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Date Placeholder 3"/>
          <p:cNvSpPr>
            <a:spLocks noGrp="1"/>
          </p:cNvSpPr>
          <p:nvPr>
            <p:ph type="dt" sz="half" idx="10"/>
          </p:nvPr>
        </p:nvSpPr>
        <p:spPr/>
        <p:txBody>
          <a:bodyPr/>
          <a:lstStyle/>
          <a:p>
            <a:fld id="{41C6149B-8F29-4FED-AD74-84E304D59C37}" type="datetimeFigureOut">
              <a:rPr lang="ru-RU" smtClean="0"/>
              <a:pPr/>
              <a:t>02.10.2019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0153153-E893-400B-9265-3AD1E4FC0711}" type="slidenum">
              <a:rPr lang="ru-RU" smtClean="0"/>
              <a:pPr/>
              <a:t>‹#›</a:t>
            </a:fld>
            <a:endParaRPr lang="ru-RU"/>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Date Placeholder 3"/>
          <p:cNvSpPr>
            <a:spLocks noGrp="1"/>
          </p:cNvSpPr>
          <p:nvPr>
            <p:ph type="dt" sz="half" idx="10"/>
          </p:nvPr>
        </p:nvSpPr>
        <p:spPr/>
        <p:txBody>
          <a:bodyPr/>
          <a:lstStyle/>
          <a:p>
            <a:fld id="{41C6149B-8F29-4FED-AD74-84E304D59C37}" type="datetimeFigureOut">
              <a:rPr lang="ru-RU" smtClean="0"/>
              <a:pPr/>
              <a:t>02.10.2019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0153153-E893-400B-9265-3AD1E4FC0711}" type="slidenum">
              <a:rPr lang="ru-RU" smtClean="0"/>
              <a:pPr/>
              <a:t>‹#›</a:t>
            </a:fld>
            <a:endParaRPr lang="ru-RU"/>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Date Placeholder 3"/>
          <p:cNvSpPr>
            <a:spLocks noGrp="1"/>
          </p:cNvSpPr>
          <p:nvPr>
            <p:ph type="dt" sz="half" idx="10"/>
          </p:nvPr>
        </p:nvSpPr>
        <p:spPr/>
        <p:txBody>
          <a:bodyPr/>
          <a:lstStyle/>
          <a:p>
            <a:fld id="{41C6149B-8F29-4FED-AD74-84E304D59C37}" type="datetimeFigureOut">
              <a:rPr lang="ru-RU" smtClean="0"/>
              <a:pPr/>
              <a:t>02.10.2019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0153153-E893-400B-9265-3AD1E4FC0711}" type="slidenum">
              <a:rPr lang="ru-RU" smtClean="0"/>
              <a:pPr/>
              <a:t>‹#›</a:t>
            </a:fld>
            <a:endParaRPr lang="ru-RU"/>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Date Placeholder 3"/>
          <p:cNvSpPr>
            <a:spLocks noGrp="1"/>
          </p:cNvSpPr>
          <p:nvPr>
            <p:ph type="dt" sz="half" idx="10"/>
          </p:nvPr>
        </p:nvSpPr>
        <p:spPr/>
        <p:txBody>
          <a:bodyPr/>
          <a:lstStyle/>
          <a:p>
            <a:fld id="{7CB97365-EBCA-4027-87D5-99FC1D4DF0BB}" type="datetimeFigureOut">
              <a:rPr lang="en-US" smtClean="0"/>
              <a:pPr/>
              <a:t>10/2/2019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Date Placeholder 4"/>
          <p:cNvSpPr>
            <a:spLocks noGrp="1"/>
          </p:cNvSpPr>
          <p:nvPr>
            <p:ph type="dt" sz="half" idx="10"/>
          </p:nvPr>
        </p:nvSpPr>
        <p:spPr/>
        <p:txBody>
          <a:bodyPr/>
          <a:lstStyle/>
          <a:p>
            <a:fld id="{41C6149B-8F29-4FED-AD74-84E304D59C37}" type="datetimeFigureOut">
              <a:rPr lang="ru-RU" smtClean="0"/>
              <a:pPr/>
              <a:t>02.10.2019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0153153-E893-400B-9265-3AD1E4FC0711}" type="slidenum">
              <a:rPr lang="ru-RU" smtClean="0"/>
              <a:pPr/>
              <a:t>‹#›</a:t>
            </a:fld>
            <a:endParaRPr lang="ru-RU"/>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Date Placeholder 6"/>
          <p:cNvSpPr>
            <a:spLocks noGrp="1"/>
          </p:cNvSpPr>
          <p:nvPr>
            <p:ph type="dt" sz="half" idx="10"/>
          </p:nvPr>
        </p:nvSpPr>
        <p:spPr/>
        <p:txBody>
          <a:bodyPr/>
          <a:lstStyle/>
          <a:p>
            <a:fld id="{41C6149B-8F29-4FED-AD74-84E304D59C37}" type="datetimeFigureOut">
              <a:rPr lang="ru-RU" smtClean="0"/>
              <a:pPr/>
              <a:t>02.10.2019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0153153-E893-400B-9265-3AD1E4FC0711}" type="slidenum">
              <a:rPr lang="ru-RU" smtClean="0"/>
              <a:pPr/>
              <a:t>‹#›</a:t>
            </a:fld>
            <a:endParaRPr lang="ru-RU"/>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Date Placeholder 2"/>
          <p:cNvSpPr>
            <a:spLocks noGrp="1"/>
          </p:cNvSpPr>
          <p:nvPr>
            <p:ph type="dt" sz="half" idx="10"/>
          </p:nvPr>
        </p:nvSpPr>
        <p:spPr/>
        <p:txBody>
          <a:bodyPr/>
          <a:lstStyle/>
          <a:p>
            <a:fld id="{41C6149B-8F29-4FED-AD74-84E304D59C37}" type="datetimeFigureOut">
              <a:rPr lang="ru-RU" smtClean="0"/>
              <a:pPr/>
              <a:t>02.10.2019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0153153-E893-400B-9265-3AD1E4FC0711}" type="slidenum">
              <a:rPr lang="ru-RU" smtClean="0"/>
              <a:pPr/>
              <a:t>‹#›</a:t>
            </a:fld>
            <a:endParaRPr lang="ru-RU"/>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C6149B-8F29-4FED-AD74-84E304D59C37}" type="datetimeFigureOut">
              <a:rPr lang="ru-RU" smtClean="0"/>
              <a:pPr/>
              <a:t>02.10.2019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0153153-E893-400B-9265-3AD1E4FC0711}" type="slidenum">
              <a:rPr lang="ru-RU" smtClean="0"/>
              <a:pPr/>
              <a:t>‹#›</a:t>
            </a:fld>
            <a:endParaRPr lang="ru-RU"/>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Date Placeholder 4"/>
          <p:cNvSpPr>
            <a:spLocks noGrp="1"/>
          </p:cNvSpPr>
          <p:nvPr>
            <p:ph type="dt" sz="half" idx="10"/>
          </p:nvPr>
        </p:nvSpPr>
        <p:spPr/>
        <p:txBody>
          <a:bodyPr/>
          <a:lstStyle/>
          <a:p>
            <a:fld id="{41C6149B-8F29-4FED-AD74-84E304D59C37}" type="datetimeFigureOut">
              <a:rPr lang="ru-RU" smtClean="0"/>
              <a:pPr/>
              <a:t>02.10.2019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0153153-E893-400B-9265-3AD1E4FC0711}" type="slidenum">
              <a:rPr lang="ru-RU" smtClean="0"/>
              <a:pPr/>
              <a:t>‹#›</a:t>
            </a:fld>
            <a:endParaRPr lang="ru-RU"/>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Date Placeholder 4"/>
          <p:cNvSpPr>
            <a:spLocks noGrp="1"/>
          </p:cNvSpPr>
          <p:nvPr>
            <p:ph type="dt" sz="half" idx="10"/>
          </p:nvPr>
        </p:nvSpPr>
        <p:spPr/>
        <p:txBody>
          <a:bodyPr/>
          <a:lstStyle/>
          <a:p>
            <a:fld id="{41C6149B-8F29-4FED-AD74-84E304D59C37}" type="datetimeFigureOut">
              <a:rPr lang="ru-RU" smtClean="0"/>
              <a:pPr/>
              <a:t>02.10.2019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C0153153-E893-400B-9265-3AD1E4FC0711}" type="slidenum">
              <a:rPr lang="ru-RU" smtClean="0"/>
              <a:pPr/>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1C6149B-8F29-4FED-AD74-84E304D59C37}" type="datetimeFigureOut">
              <a:rPr lang="ru-RU" smtClean="0"/>
              <a:pPr/>
              <a:t>02.10.2019</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0153153-E893-400B-9265-3AD1E4FC0711}" type="slidenum">
              <a:rPr lang="ru-RU" smtClean="0"/>
              <a:pPr/>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med">
    <p:fade/>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2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53.jpeg"/><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 Id="rId9" Type="http://schemas.openxmlformats.org/officeDocument/2006/relationships/image" Target="../media/image60.jpeg"/></Relationships>
</file>

<file path=ppt/slides/_rels/slide2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 Id="rId5" Type="http://schemas.openxmlformats.org/officeDocument/2006/relationships/image" Target="../media/image64.jpeg"/><Relationship Id="rId4" Type="http://schemas.openxmlformats.org/officeDocument/2006/relationships/image" Target="../media/image63.jpeg"/></Relationships>
</file>

<file path=ppt/slides/_rels/slide2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3.jpeg"/><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2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 Id="rId4" Type="http://schemas.openxmlformats.org/officeDocument/2006/relationships/image" Target="../media/image69.jpeg"/></Relationships>
</file>

<file path=ppt/slides/_rels/slide2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8" Type="http://schemas.openxmlformats.org/officeDocument/2006/relationships/image" Target="../media/image91.jpeg"/><Relationship Id="rId3" Type="http://schemas.openxmlformats.org/officeDocument/2006/relationships/image" Target="../media/image86.gif"/><Relationship Id="rId7" Type="http://schemas.openxmlformats.org/officeDocument/2006/relationships/image" Target="../media/image90.gif"/><Relationship Id="rId2" Type="http://schemas.openxmlformats.org/officeDocument/2006/relationships/image" Target="../media/image85.gif"/><Relationship Id="rId1" Type="http://schemas.openxmlformats.org/officeDocument/2006/relationships/slideLayout" Target="../slideLayouts/slideLayout7.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87.jpeg"/><Relationship Id="rId9" Type="http://schemas.openxmlformats.org/officeDocument/2006/relationships/image" Target="../media/image92.gif"/></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99.jpeg"/><Relationship Id="rId3" Type="http://schemas.openxmlformats.org/officeDocument/2006/relationships/image" Target="../media/image94.jpeg"/><Relationship Id="rId7" Type="http://schemas.openxmlformats.org/officeDocument/2006/relationships/image" Target="../media/image98.jpeg"/><Relationship Id="rId2" Type="http://schemas.openxmlformats.org/officeDocument/2006/relationships/image" Target="../media/image93.jpeg"/><Relationship Id="rId1" Type="http://schemas.openxmlformats.org/officeDocument/2006/relationships/slideLayout" Target="../slideLayouts/slideLayout7.xml"/><Relationship Id="rId6" Type="http://schemas.openxmlformats.org/officeDocument/2006/relationships/image" Target="../media/image97.jpeg"/><Relationship Id="rId5" Type="http://schemas.openxmlformats.org/officeDocument/2006/relationships/image" Target="../media/image96.jpeg"/><Relationship Id="rId4" Type="http://schemas.openxmlformats.org/officeDocument/2006/relationships/image" Target="../media/image95.jpeg"/><Relationship Id="rId9" Type="http://schemas.openxmlformats.org/officeDocument/2006/relationships/image" Target="../media/image100.jpeg"/></Relationships>
</file>

<file path=ppt/slides/_rels/slide41.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94.jpeg"/></Relationships>
</file>

<file path=ppt/slides/_rels/slide42.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7.xml"/><Relationship Id="rId5" Type="http://schemas.openxmlformats.org/officeDocument/2006/relationships/image" Target="../media/image104.jpeg"/><Relationship Id="rId4" Type="http://schemas.openxmlformats.org/officeDocument/2006/relationships/image" Target="../media/image103.jpeg"/></Relationships>
</file>

<file path=ppt/slides/_rels/slide43.x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image" Target="../media/image105.wmf"/><Relationship Id="rId1" Type="http://schemas.openxmlformats.org/officeDocument/2006/relationships/slideLayout" Target="../slideLayouts/slideLayout7.xml"/><Relationship Id="rId5" Type="http://schemas.openxmlformats.org/officeDocument/2006/relationships/image" Target="../media/image108.wmf"/><Relationship Id="rId4" Type="http://schemas.openxmlformats.org/officeDocument/2006/relationships/image" Target="../media/image107.wmf"/></Relationships>
</file>

<file path=ppt/slides/_rels/slide44.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0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12.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hyperlink" Target="http://novostivl.ru/files/files/0/14100.jpg" TargetMode="Externa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hyperlink" Target="http://www.pravo.ru/store/images/4/9603.jpg" TargetMode="Externa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hyperlink" Target="http://demiart.ru/forum/uploads1/post-30351-1206897466.jpg"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hyperlink" Target="http://photos.yabloko.ru/pics/200911/10201.jpg" TargetMode="Externa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hyperlink" Target="http://img-fotki.yandex.ru/get/4/nemka23.2/0_18df_1debf00d_XL" TargetMode="Externa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hyperlink" Target="http://vrn.vestipk.ru/wp-content/uploads/2010/04/stoki.jpg" TargetMode="Externa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120.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hyperlink" Target="http://www.fishing.nnover.ru/data/myupload/3/459/3459586/rotan-011.jpeg" TargetMode="Externa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image" Target="../media/image123.jpeg"/><Relationship Id="rId1" Type="http://schemas.openxmlformats.org/officeDocument/2006/relationships/slideLayout" Target="../slideLayouts/slideLayout7.xml"/><Relationship Id="rId5" Type="http://schemas.openxmlformats.org/officeDocument/2006/relationships/image" Target="../media/image126.jpeg"/><Relationship Id="rId4" Type="http://schemas.openxmlformats.org/officeDocument/2006/relationships/image" Target="../media/image125.jpeg"/></Relationships>
</file>

<file path=ppt/slides/_rels/slide57.xml.rels><?xml version="1.0" encoding="UTF-8" standalone="yes"?>
<Relationships xmlns="http://schemas.openxmlformats.org/package/2006/relationships"><Relationship Id="rId2" Type="http://schemas.openxmlformats.org/officeDocument/2006/relationships/image" Target="../media/image12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29.wmf"/><Relationship Id="rId2" Type="http://schemas.openxmlformats.org/officeDocument/2006/relationships/image" Target="../media/image128.wmf"/><Relationship Id="rId1" Type="http://schemas.openxmlformats.org/officeDocument/2006/relationships/slideLayout" Target="../slideLayouts/slideLayout6.xml"/><Relationship Id="rId4" Type="http://schemas.openxmlformats.org/officeDocument/2006/relationships/image" Target="../media/image130.wmf"/></Relationships>
</file>

<file path=ppt/slides/_rels/slide59.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hyperlink" Target="http://www.amber-tiger.jp/auction/waterfal.jpg"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60.xml.rels><?xml version="1.0" encoding="UTF-8" standalone="yes"?>
<Relationships xmlns="http://schemas.openxmlformats.org/package/2006/relationships"><Relationship Id="rId2" Type="http://schemas.openxmlformats.org/officeDocument/2006/relationships/image" Target="../media/image132.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133.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34.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35.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36.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hyperlink" Target="https://commons.wikimedia.org/wiki/File:Earth_Global_Circulation_-_ru.svg" TargetMode="External"/><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solidFill>
                  <a:srgbClr val="7030A0"/>
                </a:solidFill>
                <a:latin typeface="+mn-lt"/>
              </a:rPr>
              <a:t>Тема презентации:</a:t>
            </a:r>
          </a:p>
        </p:txBody>
      </p:sp>
      <p:sp>
        <p:nvSpPr>
          <p:cNvPr id="3" name="Подзаголовок 2"/>
          <p:cNvSpPr>
            <a:spLocks noGrp="1"/>
          </p:cNvSpPr>
          <p:nvPr>
            <p:ph idx="1"/>
          </p:nvPr>
        </p:nvSpPr>
        <p:spPr/>
        <p:txBody>
          <a:bodyPr>
            <a:normAutofit/>
          </a:bodyPr>
          <a:lstStyle/>
          <a:p>
            <a:pPr>
              <a:buNone/>
            </a:pPr>
            <a:endParaRPr lang="ru-RU" sz="4000" dirty="0">
              <a:solidFill>
                <a:srgbClr val="0070C0"/>
              </a:solidFill>
            </a:endParaRPr>
          </a:p>
          <a:p>
            <a:pPr algn="ctr">
              <a:buNone/>
            </a:pPr>
            <a:r>
              <a:rPr lang="ru-RU" sz="4000" b="1" dirty="0">
                <a:solidFill>
                  <a:srgbClr val="0070C0"/>
                </a:solidFill>
                <a:cs typeface="Times New Roman" pitchFamily="18" charset="0"/>
              </a:rPr>
              <a:t>«Человек и четыре стихии природы»</a:t>
            </a:r>
          </a:p>
          <a:p>
            <a:pPr algn="ctr">
              <a:buNone/>
            </a:pPr>
            <a:r>
              <a:rPr lang="ru-RU" sz="4000" b="1" dirty="0">
                <a:solidFill>
                  <a:srgbClr val="0070C0"/>
                </a:solidFill>
                <a:cs typeface="Times New Roman" pitchFamily="18" charset="0"/>
              </a:rPr>
              <a:t>    </a:t>
            </a:r>
          </a:p>
          <a:p>
            <a:pPr algn="ctr">
              <a:buNone/>
            </a:pPr>
            <a:r>
              <a:rPr lang="ru-RU" sz="4000" b="1" dirty="0">
                <a:solidFill>
                  <a:srgbClr val="0070C0"/>
                </a:solidFill>
                <a:cs typeface="Times New Roman" pitchFamily="18" charset="0"/>
              </a:rPr>
              <a:t>                        </a:t>
            </a:r>
            <a:r>
              <a:rPr lang="ru-RU" sz="2000" b="1" dirty="0">
                <a:solidFill>
                  <a:srgbClr val="0070C0"/>
                </a:solidFill>
                <a:cs typeface="Times New Roman" pitchFamily="18" charset="0"/>
              </a:rPr>
              <a:t>Подготовила воспитатель 1 категории</a:t>
            </a:r>
          </a:p>
          <a:p>
            <a:pPr algn="ctr">
              <a:buNone/>
            </a:pPr>
            <a:r>
              <a:rPr lang="ru-RU" sz="2000" b="1" dirty="0">
                <a:solidFill>
                  <a:srgbClr val="0070C0"/>
                </a:solidFill>
                <a:cs typeface="Times New Roman" pitchFamily="18" charset="0"/>
              </a:rPr>
              <a:t>Тищенко </a:t>
            </a:r>
            <a:r>
              <a:rPr lang="ru-RU" sz="2000" b="1" dirty="0" smtClean="0">
                <a:solidFill>
                  <a:srgbClr val="0070C0"/>
                </a:solidFill>
                <a:cs typeface="Times New Roman" pitchFamily="18" charset="0"/>
              </a:rPr>
              <a:t>М.А.</a:t>
            </a:r>
          </a:p>
          <a:p>
            <a:pPr algn="ctr">
              <a:buNone/>
            </a:pPr>
            <a:r>
              <a:rPr lang="ru-RU" sz="2400" b="1" dirty="0" smtClean="0">
                <a:solidFill>
                  <a:srgbClr val="0070C0"/>
                </a:solidFill>
                <a:cs typeface="Times New Roman" pitchFamily="18" charset="0"/>
              </a:rPr>
              <a:t>2018 г.</a:t>
            </a:r>
            <a:r>
              <a:rPr lang="ru-RU" sz="2000" b="1" dirty="0" smtClean="0">
                <a:solidFill>
                  <a:srgbClr val="0070C0"/>
                </a:solidFill>
                <a:cs typeface="Times New Roman" pitchFamily="18" charset="0"/>
              </a:rPr>
              <a:t> </a:t>
            </a:r>
            <a:endParaRPr lang="ru-RU" sz="2000" b="1" dirty="0">
              <a:solidFill>
                <a:srgbClr val="0070C0"/>
              </a:solidFill>
              <a:cs typeface="Times New Roman" pitchFamily="18" charset="0"/>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0-tub-ru.yandex.net/i?id=417850963-70-72&amp;n=21"/>
          <p:cNvPicPr>
            <a:picLocks noChangeAspect="1" noChangeArrowheads="1"/>
          </p:cNvPicPr>
          <p:nvPr/>
        </p:nvPicPr>
        <p:blipFill>
          <a:blip r:embed="rId2" cstate="print"/>
          <a:srcRect/>
          <a:stretch>
            <a:fillRect/>
          </a:stretch>
        </p:blipFill>
        <p:spPr bwMode="auto">
          <a:xfrm>
            <a:off x="611560" y="1052736"/>
            <a:ext cx="2808312" cy="1944216"/>
          </a:xfrm>
          <a:prstGeom prst="rect">
            <a:avLst/>
          </a:prstGeom>
          <a:noFill/>
        </p:spPr>
      </p:pic>
      <p:pic>
        <p:nvPicPr>
          <p:cNvPr id="28674" name="Picture 2" descr="http://im0-tub-ru.yandex.net/i?id=197368319-18-72&amp;n=21"/>
          <p:cNvPicPr>
            <a:picLocks noChangeAspect="1" noChangeArrowheads="1"/>
          </p:cNvPicPr>
          <p:nvPr/>
        </p:nvPicPr>
        <p:blipFill>
          <a:blip r:embed="rId3" cstate="print"/>
          <a:srcRect/>
          <a:stretch>
            <a:fillRect/>
          </a:stretch>
        </p:blipFill>
        <p:spPr bwMode="auto">
          <a:xfrm>
            <a:off x="2915816" y="3717032"/>
            <a:ext cx="2952328" cy="2318859"/>
          </a:xfrm>
          <a:prstGeom prst="rect">
            <a:avLst/>
          </a:prstGeom>
          <a:noFill/>
          <a:ln>
            <a:solidFill>
              <a:srgbClr val="0070C0"/>
            </a:solidFill>
          </a:ln>
        </p:spPr>
      </p:pic>
      <p:pic>
        <p:nvPicPr>
          <p:cNvPr id="28676" name="Picture 4" descr="http://im4-tub-ru.yandex.net/i?id=49120521-33-72&amp;n=21"/>
          <p:cNvPicPr>
            <a:picLocks noChangeAspect="1" noChangeArrowheads="1"/>
          </p:cNvPicPr>
          <p:nvPr/>
        </p:nvPicPr>
        <p:blipFill>
          <a:blip r:embed="rId4" cstate="print"/>
          <a:srcRect/>
          <a:stretch>
            <a:fillRect/>
          </a:stretch>
        </p:blipFill>
        <p:spPr bwMode="auto">
          <a:xfrm>
            <a:off x="5148064" y="980728"/>
            <a:ext cx="2784309" cy="2088232"/>
          </a:xfrm>
          <a:prstGeom prst="rect">
            <a:avLst/>
          </a:prstGeom>
          <a:noFill/>
        </p:spPr>
      </p:pic>
      <p:sp>
        <p:nvSpPr>
          <p:cNvPr id="5" name="Стрелка вниз 4"/>
          <p:cNvSpPr/>
          <p:nvPr/>
        </p:nvSpPr>
        <p:spPr>
          <a:xfrm>
            <a:off x="2195736" y="2708920"/>
            <a:ext cx="288032" cy="2016224"/>
          </a:xfrm>
          <a:prstGeom prst="downArrow">
            <a:avLst>
              <a:gd name="adj1" fmla="val 50000"/>
              <a:gd name="adj2" fmla="val 144446"/>
            </a:avLst>
          </a:prstGeom>
          <a:scene3d>
            <a:camera prst="orthographicFront">
              <a:rot lat="300000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низ 5"/>
          <p:cNvSpPr/>
          <p:nvPr/>
        </p:nvSpPr>
        <p:spPr>
          <a:xfrm>
            <a:off x="6300192" y="2852936"/>
            <a:ext cx="288032" cy="2016224"/>
          </a:xfrm>
          <a:prstGeom prst="downArrow">
            <a:avLst>
              <a:gd name="adj1" fmla="val 50000"/>
              <a:gd name="adj2" fmla="val 144446"/>
            </a:avLst>
          </a:prstGeom>
          <a:scene3d>
            <a:camera prst="orthographicFront">
              <a:rot lat="3000000" lon="0" rev="19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dirty="0"/>
          </a:p>
        </p:txBody>
      </p:sp>
      <p:pic>
        <p:nvPicPr>
          <p:cNvPr id="3074" name="Picture 2" descr="D:\img1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404664"/>
            <a:ext cx="7776864" cy="583264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5383798"/>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r>
              <a:rPr lang="ru-RU" dirty="0">
                <a:solidFill>
                  <a:srgbClr val="7030A0"/>
                </a:solidFill>
                <a:latin typeface="+mn-lt"/>
              </a:rPr>
              <a:t>Воздух</a:t>
            </a:r>
          </a:p>
        </p:txBody>
      </p:sp>
      <p:sp>
        <p:nvSpPr>
          <p:cNvPr id="3" name="Объект 2"/>
          <p:cNvSpPr>
            <a:spLocks noGrp="1"/>
          </p:cNvSpPr>
          <p:nvPr>
            <p:ph idx="1"/>
          </p:nvPr>
        </p:nvSpPr>
        <p:spPr/>
        <p:txBody>
          <a:bodyPr>
            <a:normAutofit fontScale="85000" lnSpcReduction="20000"/>
          </a:bodyPr>
          <a:lstStyle/>
          <a:p>
            <a:r>
              <a:rPr lang="ru-RU" sz="2400" b="1" dirty="0">
                <a:solidFill>
                  <a:srgbClr val="39639D">
                    <a:lumMod val="50000"/>
                  </a:srgbClr>
                </a:solidFill>
                <a:effectLst>
                  <a:outerShdw blurRad="31750" dist="25400" dir="5400000" algn="tl" rotWithShape="0">
                    <a:srgbClr val="000000">
                      <a:alpha val="25000"/>
                    </a:srgbClr>
                  </a:outerShdw>
                </a:effectLst>
                <a:cs typeface="Times New Roman" pitchFamily="18" charset="0"/>
              </a:rPr>
              <a:t>Он – прозрачный невидимка,</a:t>
            </a:r>
            <a:br>
              <a:rPr lang="ru-RU" sz="2400" b="1" dirty="0">
                <a:solidFill>
                  <a:srgbClr val="39639D">
                    <a:lumMod val="50000"/>
                  </a:srgbClr>
                </a:solidFill>
                <a:effectLst>
                  <a:outerShdw blurRad="31750" dist="25400" dir="5400000" algn="tl" rotWithShape="0">
                    <a:srgbClr val="000000">
                      <a:alpha val="25000"/>
                    </a:srgbClr>
                  </a:outerShdw>
                </a:effectLst>
                <a:cs typeface="Times New Roman" pitchFamily="18" charset="0"/>
              </a:rPr>
            </a:br>
            <a:r>
              <a:rPr lang="ru-RU" sz="2400" b="1" dirty="0">
                <a:solidFill>
                  <a:srgbClr val="39639D">
                    <a:lumMod val="50000"/>
                  </a:srgbClr>
                </a:solidFill>
                <a:effectLst>
                  <a:outerShdw blurRad="31750" dist="25400" dir="5400000" algn="tl" rotWithShape="0">
                    <a:srgbClr val="000000">
                      <a:alpha val="25000"/>
                    </a:srgbClr>
                  </a:outerShdw>
                </a:effectLst>
                <a:cs typeface="Times New Roman" pitchFamily="18" charset="0"/>
              </a:rPr>
              <a:t>Легкий и бесцветный газ.</a:t>
            </a:r>
            <a:br>
              <a:rPr lang="ru-RU" sz="2400" b="1" dirty="0">
                <a:solidFill>
                  <a:srgbClr val="39639D">
                    <a:lumMod val="50000"/>
                  </a:srgbClr>
                </a:solidFill>
                <a:effectLst>
                  <a:outerShdw blurRad="31750" dist="25400" dir="5400000" algn="tl" rotWithShape="0">
                    <a:srgbClr val="000000">
                      <a:alpha val="25000"/>
                    </a:srgbClr>
                  </a:outerShdw>
                </a:effectLst>
                <a:cs typeface="Times New Roman" pitchFamily="18" charset="0"/>
              </a:rPr>
            </a:br>
            <a:r>
              <a:rPr lang="ru-RU" sz="2400" b="1" dirty="0">
                <a:solidFill>
                  <a:srgbClr val="39639D">
                    <a:lumMod val="50000"/>
                  </a:srgbClr>
                </a:solidFill>
                <a:effectLst>
                  <a:outerShdw blurRad="31750" dist="25400" dir="5400000" algn="tl" rotWithShape="0">
                    <a:srgbClr val="000000">
                      <a:alpha val="25000"/>
                    </a:srgbClr>
                  </a:outerShdw>
                </a:effectLst>
                <a:cs typeface="Times New Roman" pitchFamily="18" charset="0"/>
              </a:rPr>
              <a:t>Невесомою косынкой</a:t>
            </a:r>
            <a:br>
              <a:rPr lang="ru-RU" sz="2400" b="1" dirty="0">
                <a:solidFill>
                  <a:srgbClr val="39639D">
                    <a:lumMod val="50000"/>
                  </a:srgbClr>
                </a:solidFill>
                <a:effectLst>
                  <a:outerShdw blurRad="31750" dist="25400" dir="5400000" algn="tl" rotWithShape="0">
                    <a:srgbClr val="000000">
                      <a:alpha val="25000"/>
                    </a:srgbClr>
                  </a:outerShdw>
                </a:effectLst>
                <a:cs typeface="Times New Roman" pitchFamily="18" charset="0"/>
              </a:rPr>
            </a:br>
            <a:r>
              <a:rPr lang="ru-RU" sz="2400" b="1" dirty="0">
                <a:solidFill>
                  <a:srgbClr val="39639D">
                    <a:lumMod val="50000"/>
                  </a:srgbClr>
                </a:solidFill>
                <a:effectLst>
                  <a:outerShdw blurRad="31750" dist="25400" dir="5400000" algn="tl" rotWithShape="0">
                    <a:srgbClr val="000000">
                      <a:alpha val="25000"/>
                    </a:srgbClr>
                  </a:outerShdw>
                </a:effectLst>
                <a:cs typeface="Times New Roman" pitchFamily="18" charset="0"/>
              </a:rPr>
              <a:t>Он окутывает нас.</a:t>
            </a:r>
            <a:br>
              <a:rPr lang="ru-RU" sz="2400" b="1" dirty="0">
                <a:solidFill>
                  <a:srgbClr val="39639D">
                    <a:lumMod val="50000"/>
                  </a:srgbClr>
                </a:solidFill>
                <a:effectLst>
                  <a:outerShdw blurRad="31750" dist="25400" dir="5400000" algn="tl" rotWithShape="0">
                    <a:srgbClr val="000000">
                      <a:alpha val="25000"/>
                    </a:srgbClr>
                  </a:outerShdw>
                </a:effectLst>
                <a:cs typeface="Times New Roman" pitchFamily="18" charset="0"/>
              </a:rPr>
            </a:br>
            <a:r>
              <a:rPr lang="ru-RU" sz="2400" b="1" dirty="0">
                <a:solidFill>
                  <a:srgbClr val="39639D">
                    <a:lumMod val="50000"/>
                  </a:srgbClr>
                </a:solidFill>
                <a:effectLst>
                  <a:outerShdw blurRad="31750" dist="25400" dir="5400000" algn="tl" rotWithShape="0">
                    <a:srgbClr val="000000">
                      <a:alpha val="25000"/>
                    </a:srgbClr>
                  </a:outerShdw>
                </a:effectLst>
                <a:cs typeface="Times New Roman" pitchFamily="18" charset="0"/>
              </a:rPr>
              <a:t>Он в лесу – густой, душистый,</a:t>
            </a:r>
            <a:br>
              <a:rPr lang="ru-RU" sz="2400" b="1" dirty="0">
                <a:solidFill>
                  <a:srgbClr val="39639D">
                    <a:lumMod val="50000"/>
                  </a:srgbClr>
                </a:solidFill>
                <a:effectLst>
                  <a:outerShdw blurRad="31750" dist="25400" dir="5400000" algn="tl" rotWithShape="0">
                    <a:srgbClr val="000000">
                      <a:alpha val="25000"/>
                    </a:srgbClr>
                  </a:outerShdw>
                </a:effectLst>
                <a:cs typeface="Times New Roman" pitchFamily="18" charset="0"/>
              </a:rPr>
            </a:br>
            <a:r>
              <a:rPr lang="ru-RU" sz="2400" b="1" dirty="0">
                <a:solidFill>
                  <a:srgbClr val="39639D">
                    <a:lumMod val="50000"/>
                  </a:srgbClr>
                </a:solidFill>
                <a:effectLst>
                  <a:outerShdw blurRad="31750" dist="25400" dir="5400000" algn="tl" rotWithShape="0">
                    <a:srgbClr val="000000">
                      <a:alpha val="25000"/>
                    </a:srgbClr>
                  </a:outerShdw>
                </a:effectLst>
                <a:cs typeface="Times New Roman" pitchFamily="18" charset="0"/>
              </a:rPr>
              <a:t>Как целительный настой.</a:t>
            </a:r>
            <a:br>
              <a:rPr lang="ru-RU" sz="2400" b="1" dirty="0">
                <a:solidFill>
                  <a:srgbClr val="39639D">
                    <a:lumMod val="50000"/>
                  </a:srgbClr>
                </a:solidFill>
                <a:effectLst>
                  <a:outerShdw blurRad="31750" dist="25400" dir="5400000" algn="tl" rotWithShape="0">
                    <a:srgbClr val="000000">
                      <a:alpha val="25000"/>
                    </a:srgbClr>
                  </a:outerShdw>
                </a:effectLst>
                <a:cs typeface="Times New Roman" pitchFamily="18" charset="0"/>
              </a:rPr>
            </a:br>
            <a:r>
              <a:rPr lang="ru-RU" sz="2400" b="1" dirty="0">
                <a:solidFill>
                  <a:srgbClr val="39639D">
                    <a:lumMod val="50000"/>
                  </a:srgbClr>
                </a:solidFill>
                <a:effectLst>
                  <a:outerShdw blurRad="31750" dist="25400" dir="5400000" algn="tl" rotWithShape="0">
                    <a:srgbClr val="000000">
                      <a:alpha val="25000"/>
                    </a:srgbClr>
                  </a:outerShdw>
                </a:effectLst>
                <a:cs typeface="Times New Roman" pitchFamily="18" charset="0"/>
              </a:rPr>
              <a:t>Пахнет свежестью смолистой,</a:t>
            </a:r>
            <a:br>
              <a:rPr lang="ru-RU" sz="2400" b="1" dirty="0">
                <a:solidFill>
                  <a:srgbClr val="39639D">
                    <a:lumMod val="50000"/>
                  </a:srgbClr>
                </a:solidFill>
                <a:effectLst>
                  <a:outerShdw blurRad="31750" dist="25400" dir="5400000" algn="tl" rotWithShape="0">
                    <a:srgbClr val="000000">
                      <a:alpha val="25000"/>
                    </a:srgbClr>
                  </a:outerShdw>
                </a:effectLst>
                <a:cs typeface="Times New Roman" pitchFamily="18" charset="0"/>
              </a:rPr>
            </a:br>
            <a:r>
              <a:rPr lang="ru-RU" sz="2400" b="1" dirty="0">
                <a:solidFill>
                  <a:srgbClr val="39639D">
                    <a:lumMod val="50000"/>
                  </a:srgbClr>
                </a:solidFill>
                <a:effectLst>
                  <a:outerShdw blurRad="31750" dist="25400" dir="5400000" algn="tl" rotWithShape="0">
                    <a:srgbClr val="000000">
                      <a:alpha val="25000"/>
                    </a:srgbClr>
                  </a:outerShdw>
                </a:effectLst>
                <a:cs typeface="Times New Roman" pitchFamily="18" charset="0"/>
              </a:rPr>
              <a:t>Пахнет дубом и сосной.</a:t>
            </a:r>
            <a:br>
              <a:rPr lang="ru-RU" sz="2400" b="1" dirty="0">
                <a:solidFill>
                  <a:srgbClr val="39639D">
                    <a:lumMod val="50000"/>
                  </a:srgbClr>
                </a:solidFill>
                <a:effectLst>
                  <a:outerShdw blurRad="31750" dist="25400" dir="5400000" algn="tl" rotWithShape="0">
                    <a:srgbClr val="000000">
                      <a:alpha val="25000"/>
                    </a:srgbClr>
                  </a:outerShdw>
                </a:effectLst>
                <a:cs typeface="Times New Roman" pitchFamily="18" charset="0"/>
              </a:rPr>
            </a:br>
            <a:r>
              <a:rPr lang="ru-RU" sz="2400" b="1" dirty="0">
                <a:solidFill>
                  <a:srgbClr val="39639D">
                    <a:lumMod val="50000"/>
                  </a:srgbClr>
                </a:solidFill>
                <a:effectLst>
                  <a:outerShdw blurRad="31750" dist="25400" dir="5400000" algn="tl" rotWithShape="0">
                    <a:srgbClr val="000000">
                      <a:alpha val="25000"/>
                    </a:srgbClr>
                  </a:outerShdw>
                </a:effectLst>
                <a:cs typeface="Times New Roman" pitchFamily="18" charset="0"/>
              </a:rPr>
              <a:t>Летом он бывает теплый,</a:t>
            </a:r>
            <a:br>
              <a:rPr lang="ru-RU" sz="2400" b="1" dirty="0">
                <a:solidFill>
                  <a:srgbClr val="39639D">
                    <a:lumMod val="50000"/>
                  </a:srgbClr>
                </a:solidFill>
                <a:effectLst>
                  <a:outerShdw blurRad="31750" dist="25400" dir="5400000" algn="tl" rotWithShape="0">
                    <a:srgbClr val="000000">
                      <a:alpha val="25000"/>
                    </a:srgbClr>
                  </a:outerShdw>
                </a:effectLst>
                <a:cs typeface="Times New Roman" pitchFamily="18" charset="0"/>
              </a:rPr>
            </a:br>
            <a:r>
              <a:rPr lang="ru-RU" sz="2400" b="1" dirty="0">
                <a:solidFill>
                  <a:srgbClr val="39639D">
                    <a:lumMod val="50000"/>
                  </a:srgbClr>
                </a:solidFill>
                <a:effectLst>
                  <a:outerShdw blurRad="31750" dist="25400" dir="5400000" algn="tl" rotWithShape="0">
                    <a:srgbClr val="000000">
                      <a:alpha val="25000"/>
                    </a:srgbClr>
                  </a:outerShdw>
                </a:effectLst>
                <a:cs typeface="Times New Roman" pitchFamily="18" charset="0"/>
              </a:rPr>
              <a:t>Веет холодом зимой.</a:t>
            </a:r>
            <a:br>
              <a:rPr lang="ru-RU" sz="2400" b="1" dirty="0">
                <a:solidFill>
                  <a:srgbClr val="39639D">
                    <a:lumMod val="50000"/>
                  </a:srgbClr>
                </a:solidFill>
                <a:effectLst>
                  <a:outerShdw blurRad="31750" dist="25400" dir="5400000" algn="tl" rotWithShape="0">
                    <a:srgbClr val="000000">
                      <a:alpha val="25000"/>
                    </a:srgbClr>
                  </a:outerShdw>
                </a:effectLst>
                <a:cs typeface="Times New Roman" pitchFamily="18" charset="0"/>
              </a:rPr>
            </a:br>
            <a:r>
              <a:rPr lang="ru-RU" sz="2400" b="1" dirty="0">
                <a:solidFill>
                  <a:srgbClr val="39639D">
                    <a:lumMod val="50000"/>
                  </a:srgbClr>
                </a:solidFill>
                <a:effectLst>
                  <a:outerShdw blurRad="31750" dist="25400" dir="5400000" algn="tl" rotWithShape="0">
                    <a:srgbClr val="000000">
                      <a:alpha val="25000"/>
                    </a:srgbClr>
                  </a:outerShdw>
                </a:effectLst>
                <a:cs typeface="Times New Roman" pitchFamily="18" charset="0"/>
              </a:rPr>
              <a:t>Когда иней красит стекла</a:t>
            </a:r>
            <a:br>
              <a:rPr lang="ru-RU" sz="2400" b="1" dirty="0">
                <a:solidFill>
                  <a:srgbClr val="39639D">
                    <a:lumMod val="50000"/>
                  </a:srgbClr>
                </a:solidFill>
                <a:effectLst>
                  <a:outerShdw blurRad="31750" dist="25400" dir="5400000" algn="tl" rotWithShape="0">
                    <a:srgbClr val="000000">
                      <a:alpha val="25000"/>
                    </a:srgbClr>
                  </a:outerShdw>
                </a:effectLst>
                <a:cs typeface="Times New Roman" pitchFamily="18" charset="0"/>
              </a:rPr>
            </a:br>
            <a:r>
              <a:rPr lang="ru-RU" sz="2400" b="1" dirty="0">
                <a:solidFill>
                  <a:srgbClr val="39639D">
                    <a:lumMod val="50000"/>
                  </a:srgbClr>
                </a:solidFill>
                <a:effectLst>
                  <a:outerShdw blurRad="31750" dist="25400" dir="5400000" algn="tl" rotWithShape="0">
                    <a:srgbClr val="000000">
                      <a:alpha val="25000"/>
                    </a:srgbClr>
                  </a:outerShdw>
                </a:effectLst>
                <a:cs typeface="Times New Roman" pitchFamily="18" charset="0"/>
              </a:rPr>
              <a:t>И лежит на них каймой.</a:t>
            </a:r>
            <a:br>
              <a:rPr lang="ru-RU" sz="2400" b="1" dirty="0">
                <a:solidFill>
                  <a:srgbClr val="39639D">
                    <a:lumMod val="50000"/>
                  </a:srgbClr>
                </a:solidFill>
                <a:effectLst>
                  <a:outerShdw blurRad="31750" dist="25400" dir="5400000" algn="tl" rotWithShape="0">
                    <a:srgbClr val="000000">
                      <a:alpha val="25000"/>
                    </a:srgbClr>
                  </a:outerShdw>
                </a:effectLst>
                <a:cs typeface="Times New Roman" pitchFamily="18" charset="0"/>
              </a:rPr>
            </a:br>
            <a:r>
              <a:rPr lang="ru-RU" sz="2400" b="1" dirty="0">
                <a:solidFill>
                  <a:srgbClr val="39639D">
                    <a:lumMod val="50000"/>
                  </a:srgbClr>
                </a:solidFill>
                <a:effectLst>
                  <a:outerShdw blurRad="31750" dist="25400" dir="5400000" algn="tl" rotWithShape="0">
                    <a:srgbClr val="000000">
                      <a:alpha val="25000"/>
                    </a:srgbClr>
                  </a:outerShdw>
                </a:effectLst>
                <a:cs typeface="Times New Roman" pitchFamily="18" charset="0"/>
              </a:rPr>
              <a:t>Мы его не замечаем,</a:t>
            </a:r>
            <a:br>
              <a:rPr lang="ru-RU" sz="2400" b="1" dirty="0">
                <a:solidFill>
                  <a:srgbClr val="39639D">
                    <a:lumMod val="50000"/>
                  </a:srgbClr>
                </a:solidFill>
                <a:effectLst>
                  <a:outerShdw blurRad="31750" dist="25400" dir="5400000" algn="tl" rotWithShape="0">
                    <a:srgbClr val="000000">
                      <a:alpha val="25000"/>
                    </a:srgbClr>
                  </a:outerShdw>
                </a:effectLst>
                <a:cs typeface="Times New Roman" pitchFamily="18" charset="0"/>
              </a:rPr>
            </a:br>
            <a:r>
              <a:rPr lang="ru-RU" sz="2400" b="1" dirty="0">
                <a:solidFill>
                  <a:srgbClr val="39639D">
                    <a:lumMod val="50000"/>
                  </a:srgbClr>
                </a:solidFill>
                <a:effectLst>
                  <a:outerShdw blurRad="31750" dist="25400" dir="5400000" algn="tl" rotWithShape="0">
                    <a:srgbClr val="000000">
                      <a:alpha val="25000"/>
                    </a:srgbClr>
                  </a:outerShdw>
                </a:effectLst>
                <a:cs typeface="Times New Roman" pitchFamily="18" charset="0"/>
              </a:rPr>
              <a:t>Мы о нем не говорим.</a:t>
            </a:r>
            <a:br>
              <a:rPr lang="ru-RU" sz="2400" b="1" dirty="0">
                <a:solidFill>
                  <a:srgbClr val="39639D">
                    <a:lumMod val="50000"/>
                  </a:srgbClr>
                </a:solidFill>
                <a:effectLst>
                  <a:outerShdw blurRad="31750" dist="25400" dir="5400000" algn="tl" rotWithShape="0">
                    <a:srgbClr val="000000">
                      <a:alpha val="25000"/>
                    </a:srgbClr>
                  </a:outerShdw>
                </a:effectLst>
                <a:cs typeface="Times New Roman" pitchFamily="18" charset="0"/>
              </a:rPr>
            </a:br>
            <a:r>
              <a:rPr lang="ru-RU" sz="2400" b="1" dirty="0">
                <a:solidFill>
                  <a:srgbClr val="39639D">
                    <a:lumMod val="50000"/>
                  </a:srgbClr>
                </a:solidFill>
                <a:effectLst>
                  <a:outerShdw blurRad="31750" dist="25400" dir="5400000" algn="tl" rotWithShape="0">
                    <a:srgbClr val="000000">
                      <a:alpha val="25000"/>
                    </a:srgbClr>
                  </a:outerShdw>
                </a:effectLst>
                <a:cs typeface="Times New Roman" pitchFamily="18" charset="0"/>
              </a:rPr>
              <a:t>Просто мы его вдыхаем – </a:t>
            </a:r>
            <a:br>
              <a:rPr lang="ru-RU" sz="2400" b="1" dirty="0">
                <a:solidFill>
                  <a:srgbClr val="39639D">
                    <a:lumMod val="50000"/>
                  </a:srgbClr>
                </a:solidFill>
                <a:effectLst>
                  <a:outerShdw blurRad="31750" dist="25400" dir="5400000" algn="tl" rotWithShape="0">
                    <a:srgbClr val="000000">
                      <a:alpha val="25000"/>
                    </a:srgbClr>
                  </a:outerShdw>
                </a:effectLst>
                <a:cs typeface="Times New Roman" pitchFamily="18" charset="0"/>
              </a:rPr>
            </a:br>
            <a:r>
              <a:rPr lang="ru-RU" sz="2400" b="1" dirty="0">
                <a:solidFill>
                  <a:srgbClr val="39639D">
                    <a:lumMod val="50000"/>
                  </a:srgbClr>
                </a:solidFill>
                <a:effectLst>
                  <a:outerShdw blurRad="31750" dist="25400" dir="5400000" algn="tl" rotWithShape="0">
                    <a:srgbClr val="000000">
                      <a:alpha val="25000"/>
                    </a:srgbClr>
                  </a:outerShdw>
                </a:effectLst>
                <a:cs typeface="Times New Roman" pitchFamily="18" charset="0"/>
              </a:rPr>
              <a:t>Он ведь нам необходим!</a:t>
            </a:r>
            <a:endParaRPr lang="ru-RU" dirty="0"/>
          </a:p>
        </p:txBody>
      </p:sp>
      <p:pic>
        <p:nvPicPr>
          <p:cNvPr id="2050" name="Picture 2" descr="D:\wind-clipart-stock-vector-illustration-of-wind-blowing-mascot-cloud-12930966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32041" y="2492896"/>
            <a:ext cx="3384376" cy="302433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91695275"/>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81197"/>
            <a:ext cx="8229600" cy="1143000"/>
          </a:xfrm>
        </p:spPr>
        <p:txBody>
          <a:bodyPr/>
          <a:lstStyle/>
          <a:p>
            <a:r>
              <a:rPr lang="ru-RU" dirty="0"/>
              <a:t>         </a:t>
            </a:r>
            <a:r>
              <a:rPr lang="ru-RU" dirty="0">
                <a:solidFill>
                  <a:srgbClr val="7030A0"/>
                </a:solidFill>
                <a:latin typeface="+mn-lt"/>
              </a:rPr>
              <a:t>Что такое воздух?</a:t>
            </a:r>
          </a:p>
        </p:txBody>
      </p:sp>
      <p:sp>
        <p:nvSpPr>
          <p:cNvPr id="3" name="Объект 2"/>
          <p:cNvSpPr>
            <a:spLocks noGrp="1"/>
          </p:cNvSpPr>
          <p:nvPr>
            <p:ph idx="1"/>
          </p:nvPr>
        </p:nvSpPr>
        <p:spPr>
          <a:xfrm>
            <a:off x="395536" y="3573016"/>
            <a:ext cx="8352928" cy="4101088"/>
          </a:xfrm>
        </p:spPr>
        <p:txBody>
          <a:bodyPr>
            <a:normAutofit/>
          </a:bodyPr>
          <a:lstStyle/>
          <a:p>
            <a:r>
              <a:rPr lang="ru-RU" sz="2000" b="1" dirty="0"/>
              <a:t>Воздух, окружающий нашу Землю – это ее удивительная  «рубашка». В такой «рубашке» наша планета не перегревается от солнца. Воздух, окружающий нашу Землю, выполняет очень важную работу – следит за климатом на нашей планете. Чтобы за осенью наступала зима, а за зимой весна и лето. Как только не называют воздух: воздушная оболочка, воздушный океан, атмосфера</a:t>
            </a:r>
          </a:p>
          <a:p>
            <a:endParaRPr lang="ru-RU" dirty="0"/>
          </a:p>
        </p:txBody>
      </p:sp>
      <p:pic>
        <p:nvPicPr>
          <p:cNvPr id="4098" name="Picture 2" descr="D:\blowing-cloud-stock-image-image-27428691-PdpMGS-clipart.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95328" y="888528"/>
            <a:ext cx="4421088" cy="2067957"/>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D:\depositphotos_140275144-stock-illustration-cloud-blowing-wind-cartoon-isolated.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02070" y="908721"/>
            <a:ext cx="2777842" cy="201622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86405616"/>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143000"/>
          </a:xfrm>
        </p:spPr>
        <p:txBody>
          <a:bodyPr/>
          <a:lstStyle/>
          <a:p>
            <a:r>
              <a:rPr lang="ru-RU" dirty="0"/>
              <a:t>          </a:t>
            </a:r>
            <a:r>
              <a:rPr lang="ru-RU" dirty="0">
                <a:solidFill>
                  <a:srgbClr val="7030A0"/>
                </a:solidFill>
                <a:latin typeface="+mn-lt"/>
              </a:rPr>
              <a:t>Значение воздуха</a:t>
            </a:r>
          </a:p>
        </p:txBody>
      </p:sp>
      <p:sp>
        <p:nvSpPr>
          <p:cNvPr id="3" name="Объект 2"/>
          <p:cNvSpPr>
            <a:spLocks noGrp="1"/>
          </p:cNvSpPr>
          <p:nvPr>
            <p:ph idx="1"/>
          </p:nvPr>
        </p:nvSpPr>
        <p:spPr>
          <a:xfrm>
            <a:off x="539552" y="1268760"/>
            <a:ext cx="7797552" cy="5112568"/>
          </a:xfrm>
        </p:spPr>
        <p:txBody>
          <a:bodyPr numCol="2"/>
          <a:lstStyle/>
          <a:p>
            <a:pPr marL="0" indent="0">
              <a:buNone/>
            </a:pPr>
            <a:r>
              <a:rPr lang="ru-RU" sz="2000" dirty="0">
                <a:solidFill>
                  <a:srgbClr val="FF0C4F"/>
                </a:solidFill>
              </a:rPr>
              <a:t>   </a:t>
            </a:r>
            <a:r>
              <a:rPr lang="ru-RU" sz="1800" b="1" dirty="0"/>
              <a:t>Голубое небо – это толстый слой воздуха, освещенный солнцем. Если бы Земля не была окружена воздухом, мы видели бы на черном небе огненный диск Солнца. Воздушный океан очень важен для жизни. Потому что воздухом дышат люди, звери, птицы и растения – все живое на Земле.</a:t>
            </a:r>
          </a:p>
          <a:p>
            <a:endParaRPr lang="ru-RU" dirty="0"/>
          </a:p>
        </p:txBody>
      </p:sp>
      <p:pic>
        <p:nvPicPr>
          <p:cNvPr id="3074" name="Picture 2" descr="D:\df2639b1ba18c80f3d9f1ce8cb8f6f6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88023" y="1844824"/>
            <a:ext cx="3528393" cy="381642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41723258"/>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r>
              <a:rPr lang="ru-RU" dirty="0">
                <a:solidFill>
                  <a:srgbClr val="7030A0"/>
                </a:solidFill>
                <a:latin typeface="+mn-lt"/>
              </a:rPr>
              <a:t>Ветер</a:t>
            </a:r>
          </a:p>
        </p:txBody>
      </p:sp>
      <p:sp>
        <p:nvSpPr>
          <p:cNvPr id="3" name="Объект 2"/>
          <p:cNvSpPr>
            <a:spLocks noGrp="1"/>
          </p:cNvSpPr>
          <p:nvPr>
            <p:ph sz="half" idx="1"/>
          </p:nvPr>
        </p:nvSpPr>
        <p:spPr/>
        <p:txBody>
          <a:bodyPr>
            <a:normAutofit/>
          </a:bodyPr>
          <a:lstStyle/>
          <a:p>
            <a:r>
              <a:rPr lang="ru-RU" sz="2000" b="1" dirty="0"/>
              <a:t>Земля  в разных местах по-разному нагревается солнцем. От земли нагревается и воздух. </a:t>
            </a:r>
          </a:p>
          <a:p>
            <a:r>
              <a:rPr lang="ru-RU" sz="2000" b="1" dirty="0"/>
              <a:t>Теплый воздух легче холодного. </a:t>
            </a:r>
          </a:p>
          <a:p>
            <a:r>
              <a:rPr lang="ru-RU" sz="2000" b="1" dirty="0"/>
              <a:t>Теплый воздух поднимается вверх. А холодный воздух опускается на его место. Вот и возникает ветер. Значит ветер – это движение воздуха.</a:t>
            </a:r>
          </a:p>
          <a:p>
            <a:endParaRPr lang="ru-RU" dirty="0"/>
          </a:p>
        </p:txBody>
      </p:sp>
      <p:pic>
        <p:nvPicPr>
          <p:cNvPr id="5" name="Изображение 3" descr="hohmodrom_veter.gif"/>
          <p:cNvPicPr>
            <a:picLocks noGrp="1" noChangeAspect="1"/>
          </p:cNvPicPr>
          <p:nvPr>
            <p:ph sz="half" idx="2"/>
          </p:nvPr>
        </p:nvPicPr>
        <p:blipFill>
          <a:blip r:embed="rId2" cstate="print">
            <a:extLst>
              <a:ext uri="{28A0092B-C50C-407E-A947-70E740481C1C}">
                <a14:useLocalDpi xmlns="" xmlns:a14="http://schemas.microsoft.com/office/drawing/2010/main" val="0"/>
              </a:ext>
            </a:extLst>
          </a:blip>
          <a:stretch>
            <a:fillRect/>
          </a:stretch>
        </p:blipFill>
        <p:spPr>
          <a:xfrm>
            <a:off x="4648200" y="2467486"/>
            <a:ext cx="3308176" cy="2736472"/>
          </a:xfrm>
          <a:prstGeom prst="rect">
            <a:avLst/>
          </a:prstGeom>
        </p:spPr>
      </p:pic>
    </p:spTree>
    <p:extLst>
      <p:ext uri="{BB962C8B-B14F-4D97-AF65-F5344CB8AC3E}">
        <p14:creationId xmlns="" xmlns:p14="http://schemas.microsoft.com/office/powerpoint/2010/main" val="2209530143"/>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r>
              <a:rPr lang="ru-RU" dirty="0">
                <a:solidFill>
                  <a:srgbClr val="7030A0"/>
                </a:solidFill>
                <a:latin typeface="+mn-lt"/>
              </a:rPr>
              <a:t>Тёплый воздух</a:t>
            </a:r>
          </a:p>
        </p:txBody>
      </p:sp>
      <p:sp>
        <p:nvSpPr>
          <p:cNvPr id="3" name="Объект 2"/>
          <p:cNvSpPr>
            <a:spLocks noGrp="1"/>
          </p:cNvSpPr>
          <p:nvPr>
            <p:ph sz="half" idx="1"/>
          </p:nvPr>
        </p:nvSpPr>
        <p:spPr/>
        <p:txBody>
          <a:bodyPr>
            <a:normAutofit/>
          </a:bodyPr>
          <a:lstStyle/>
          <a:p>
            <a:r>
              <a:rPr lang="ru-RU" sz="2000" b="1" dirty="0"/>
              <a:t>Люди заметили , что теплый воздух поднимается вверх.</a:t>
            </a:r>
          </a:p>
          <a:p>
            <a:r>
              <a:rPr lang="ru-RU" sz="2000" b="1" dirty="0"/>
              <a:t> Это легко заметить , когда дым поднимается из трубы</a:t>
            </a:r>
          </a:p>
          <a:p>
            <a:r>
              <a:rPr lang="ru-RU" sz="2000" b="1" dirty="0"/>
              <a:t>Узнав это люди изобрели воздушный шар</a:t>
            </a:r>
          </a:p>
          <a:p>
            <a:endParaRPr lang="ru-RU" dirty="0"/>
          </a:p>
        </p:txBody>
      </p:sp>
      <p:pic>
        <p:nvPicPr>
          <p:cNvPr id="5" name="Изображение 3" descr="ballon.gif"/>
          <p:cNvPicPr>
            <a:picLocks noGrp="1" noChangeAspect="1"/>
          </p:cNvPicPr>
          <p:nvPr>
            <p:ph sz="half" idx="2"/>
          </p:nvPr>
        </p:nvPicPr>
        <p:blipFill>
          <a:blip r:embed="rId2" cstate="print">
            <a:extLst>
              <a:ext uri="{28A0092B-C50C-407E-A947-70E740481C1C}">
                <a14:useLocalDpi xmlns="" xmlns:a14="http://schemas.microsoft.com/office/drawing/2010/main" val="0"/>
              </a:ext>
            </a:extLst>
          </a:blip>
          <a:stretch>
            <a:fillRect/>
          </a:stretch>
        </p:blipFill>
        <p:spPr>
          <a:xfrm>
            <a:off x="5132693" y="1920875"/>
            <a:ext cx="2319627" cy="3350573"/>
          </a:xfrm>
          <a:prstGeom prst="rect">
            <a:avLst/>
          </a:prstGeom>
        </p:spPr>
      </p:pic>
    </p:spTree>
    <p:extLst>
      <p:ext uri="{BB962C8B-B14F-4D97-AF65-F5344CB8AC3E}">
        <p14:creationId xmlns="" xmlns:p14="http://schemas.microsoft.com/office/powerpoint/2010/main" val="1154478451"/>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  </a:t>
            </a:r>
            <a:r>
              <a:rPr lang="ru-RU" dirty="0">
                <a:solidFill>
                  <a:srgbClr val="7030A0"/>
                </a:solidFill>
                <a:latin typeface="+mn-lt"/>
              </a:rPr>
              <a:t>Как человек использует воздух</a:t>
            </a:r>
          </a:p>
        </p:txBody>
      </p:sp>
      <p:sp>
        <p:nvSpPr>
          <p:cNvPr id="3" name="Объект 2"/>
          <p:cNvSpPr>
            <a:spLocks noGrp="1"/>
          </p:cNvSpPr>
          <p:nvPr>
            <p:ph sz="half" idx="1"/>
          </p:nvPr>
        </p:nvSpPr>
        <p:spPr/>
        <p:txBody>
          <a:bodyPr>
            <a:normAutofit/>
          </a:bodyPr>
          <a:lstStyle/>
          <a:p>
            <a:r>
              <a:rPr lang="ru-RU" sz="2000" b="1" dirty="0">
                <a:cs typeface="Times New Roman" pitchFamily="18" charset="0"/>
              </a:rPr>
              <a:t>С давних времен научился человек использовать воздух. Ветер помогал нашим предкам веять зерно после обмолота. Молоть на ветряных мельницах зерно и муку. Надувал паруса на кораблях.</a:t>
            </a:r>
          </a:p>
          <a:p>
            <a:endParaRPr lang="ru-RU" dirty="0"/>
          </a:p>
        </p:txBody>
      </p:sp>
      <p:pic>
        <p:nvPicPr>
          <p:cNvPr id="5" name="Объект 4" descr="43692.jpg"/>
          <p:cNvPicPr>
            <a:picLocks noGrp="1" noChangeAspect="1"/>
          </p:cNvPicPr>
          <p:nvPr>
            <p:ph sz="half" idx="2"/>
          </p:nvPr>
        </p:nvPicPr>
        <p:blipFill>
          <a:blip r:embed="rId2" cstate="print"/>
          <a:stretch>
            <a:fillRect/>
          </a:stretch>
        </p:blipFill>
        <p:spPr>
          <a:xfrm>
            <a:off x="4644009" y="1988840"/>
            <a:ext cx="2664296" cy="1998222"/>
          </a:xfrm>
          <a:prstGeom prst="rect">
            <a:avLst/>
          </a:prstGeom>
          <a:ln>
            <a:noFill/>
          </a:ln>
          <a:effectLst>
            <a:softEdge rad="112500"/>
          </a:effectLst>
        </p:spPr>
      </p:pic>
      <p:pic>
        <p:nvPicPr>
          <p:cNvPr id="6" name="Рисунок 5" descr="m03013i.bmp"/>
          <p:cNvPicPr>
            <a:picLocks noChangeAspect="1"/>
          </p:cNvPicPr>
          <p:nvPr/>
        </p:nvPicPr>
        <p:blipFill>
          <a:blip r:embed="rId3" cstate="print"/>
          <a:stretch>
            <a:fillRect/>
          </a:stretch>
        </p:blipFill>
        <p:spPr>
          <a:xfrm>
            <a:off x="4572000" y="4005064"/>
            <a:ext cx="2664296" cy="1985162"/>
          </a:xfrm>
          <a:prstGeom prst="rect">
            <a:avLst/>
          </a:prstGeom>
          <a:ln>
            <a:noFill/>
          </a:ln>
          <a:effectLst>
            <a:softEdge rad="112500"/>
          </a:effectLst>
        </p:spPr>
      </p:pic>
    </p:spTree>
    <p:extLst>
      <p:ext uri="{BB962C8B-B14F-4D97-AF65-F5344CB8AC3E}">
        <p14:creationId xmlns="" xmlns:p14="http://schemas.microsoft.com/office/powerpoint/2010/main" val="4040344335"/>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p:txBody>
          <a:bodyPr>
            <a:normAutofit/>
          </a:bodyPr>
          <a:lstStyle/>
          <a:p>
            <a:r>
              <a:rPr lang="ru-RU" sz="2000" b="1" dirty="0">
                <a:cs typeface="Times New Roman" pitchFamily="18" charset="0"/>
              </a:rPr>
              <a:t>В наше время научились энергию ветра превращать в электрическую. В местностях, где часто дуют сильные ветры, устанавливают ветровые электростанции (ветряки).</a:t>
            </a:r>
            <a:endParaRPr lang="ru-RU" sz="2000" b="1" dirty="0"/>
          </a:p>
        </p:txBody>
      </p:sp>
      <p:pic>
        <p:nvPicPr>
          <p:cNvPr id="5" name="Объект 4" descr="biol311i.bmp"/>
          <p:cNvPicPr>
            <a:picLocks noGrp="1" noChangeAspect="1"/>
          </p:cNvPicPr>
          <p:nvPr>
            <p:ph sz="half" idx="2"/>
          </p:nvPr>
        </p:nvPicPr>
        <p:blipFill>
          <a:blip r:embed="rId2" cstate="print"/>
          <a:stretch>
            <a:fillRect/>
          </a:stretch>
        </p:blipFill>
        <p:spPr>
          <a:xfrm>
            <a:off x="4355976" y="1628800"/>
            <a:ext cx="3168352" cy="1801612"/>
          </a:xfrm>
          <a:prstGeom prst="rect">
            <a:avLst/>
          </a:prstGeom>
        </p:spPr>
      </p:pic>
      <p:pic>
        <p:nvPicPr>
          <p:cNvPr id="6" name="Рисунок 5" descr="v_229i.bmp"/>
          <p:cNvPicPr>
            <a:picLocks noChangeAspect="1"/>
          </p:cNvPicPr>
          <p:nvPr/>
        </p:nvPicPr>
        <p:blipFill>
          <a:blip r:embed="rId3" cstate="print"/>
          <a:stretch>
            <a:fillRect/>
          </a:stretch>
        </p:blipFill>
        <p:spPr>
          <a:xfrm rot="10800000" flipV="1">
            <a:off x="4211960" y="3717032"/>
            <a:ext cx="3168352" cy="2218779"/>
          </a:xfrm>
          <a:prstGeom prst="rect">
            <a:avLst/>
          </a:prstGeom>
        </p:spPr>
      </p:pic>
    </p:spTree>
    <p:extLst>
      <p:ext uri="{BB962C8B-B14F-4D97-AF65-F5344CB8AC3E}">
        <p14:creationId xmlns="" xmlns:p14="http://schemas.microsoft.com/office/powerpoint/2010/main" val="2911105820"/>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im1-tub-ru.yandex.net/i?id=477275130-69-72&amp;n=21"/>
          <p:cNvPicPr>
            <a:picLocks noChangeAspect="1" noChangeArrowheads="1"/>
          </p:cNvPicPr>
          <p:nvPr/>
        </p:nvPicPr>
        <p:blipFill>
          <a:blip r:embed="rId3" cstate="print"/>
          <a:srcRect/>
          <a:stretch>
            <a:fillRect/>
          </a:stretch>
        </p:blipFill>
        <p:spPr bwMode="auto">
          <a:xfrm>
            <a:off x="1403648" y="2492896"/>
            <a:ext cx="2160240" cy="1428750"/>
          </a:xfrm>
          <a:prstGeom prst="rect">
            <a:avLst/>
          </a:prstGeom>
          <a:noFill/>
        </p:spPr>
      </p:pic>
      <p:pic>
        <p:nvPicPr>
          <p:cNvPr id="4" name="Picture 6" descr="http://im7-tub-ru.yandex.net/i?id=181495452-12-72&amp;n=21"/>
          <p:cNvPicPr>
            <a:picLocks noChangeAspect="1" noChangeArrowheads="1"/>
          </p:cNvPicPr>
          <p:nvPr/>
        </p:nvPicPr>
        <p:blipFill>
          <a:blip r:embed="rId4" cstate="print"/>
          <a:srcRect/>
          <a:stretch>
            <a:fillRect/>
          </a:stretch>
        </p:blipFill>
        <p:spPr bwMode="auto">
          <a:xfrm>
            <a:off x="6012160" y="764704"/>
            <a:ext cx="1905000" cy="1428750"/>
          </a:xfrm>
          <a:prstGeom prst="rect">
            <a:avLst/>
          </a:prstGeom>
          <a:noFill/>
        </p:spPr>
      </p:pic>
      <p:pic>
        <p:nvPicPr>
          <p:cNvPr id="6" name="Picture 4" descr="http://im7-tub-ru.yandex.net/i?id=45019127-36-72&amp;n=21"/>
          <p:cNvPicPr>
            <a:picLocks noChangeAspect="1" noChangeArrowheads="1"/>
          </p:cNvPicPr>
          <p:nvPr/>
        </p:nvPicPr>
        <p:blipFill>
          <a:blip r:embed="rId5" cstate="print"/>
          <a:srcRect/>
          <a:stretch>
            <a:fillRect/>
          </a:stretch>
        </p:blipFill>
        <p:spPr bwMode="auto">
          <a:xfrm>
            <a:off x="5940152" y="2564904"/>
            <a:ext cx="2143125" cy="1428750"/>
          </a:xfrm>
          <a:prstGeom prst="rect">
            <a:avLst/>
          </a:prstGeom>
          <a:noFill/>
        </p:spPr>
      </p:pic>
      <p:pic>
        <p:nvPicPr>
          <p:cNvPr id="7" name="Picture 4" descr="http://im7-tub-ru.yandex.net/i?id=678300094-00-72&amp;n=21"/>
          <p:cNvPicPr>
            <a:picLocks noChangeAspect="1" noChangeArrowheads="1"/>
          </p:cNvPicPr>
          <p:nvPr/>
        </p:nvPicPr>
        <p:blipFill>
          <a:blip r:embed="rId6" cstate="print"/>
          <a:srcRect/>
          <a:stretch>
            <a:fillRect/>
          </a:stretch>
        </p:blipFill>
        <p:spPr bwMode="auto">
          <a:xfrm>
            <a:off x="1259632" y="4077072"/>
            <a:ext cx="2238375" cy="1428750"/>
          </a:xfrm>
          <a:prstGeom prst="rect">
            <a:avLst/>
          </a:prstGeom>
          <a:noFill/>
          <a:ln>
            <a:solidFill>
              <a:srgbClr val="0070C0"/>
            </a:solidFill>
          </a:ln>
        </p:spPr>
      </p:pic>
      <p:pic>
        <p:nvPicPr>
          <p:cNvPr id="8" name="Picture 2" descr="http://im4-tub-ru.yandex.net/i?id=746571423-67-72&amp;n=21"/>
          <p:cNvPicPr>
            <a:picLocks noChangeAspect="1" noChangeArrowheads="1"/>
          </p:cNvPicPr>
          <p:nvPr/>
        </p:nvPicPr>
        <p:blipFill>
          <a:blip r:embed="rId7" cstate="print"/>
          <a:srcRect/>
          <a:stretch>
            <a:fillRect/>
          </a:stretch>
        </p:blipFill>
        <p:spPr bwMode="auto">
          <a:xfrm>
            <a:off x="6084168" y="4149080"/>
            <a:ext cx="1800200" cy="1428750"/>
          </a:xfrm>
          <a:prstGeom prst="rect">
            <a:avLst/>
          </a:prstGeom>
          <a:noFill/>
          <a:ln>
            <a:solidFill>
              <a:srgbClr val="0070C0"/>
            </a:solidFill>
          </a:ln>
        </p:spPr>
      </p:pic>
      <p:pic>
        <p:nvPicPr>
          <p:cNvPr id="24582" name="Picture 6" descr="http://im1-tub-ru.yandex.net/i?id=13233601-42-72&amp;n=21"/>
          <p:cNvPicPr>
            <a:picLocks noChangeAspect="1" noChangeArrowheads="1"/>
          </p:cNvPicPr>
          <p:nvPr/>
        </p:nvPicPr>
        <p:blipFill>
          <a:blip r:embed="rId8" cstate="print"/>
          <a:srcRect/>
          <a:stretch>
            <a:fillRect/>
          </a:stretch>
        </p:blipFill>
        <p:spPr bwMode="auto">
          <a:xfrm>
            <a:off x="3635896" y="4005064"/>
            <a:ext cx="2160240" cy="1428750"/>
          </a:xfrm>
          <a:prstGeom prst="rect">
            <a:avLst/>
          </a:prstGeom>
          <a:noFill/>
        </p:spPr>
      </p:pic>
      <p:pic>
        <p:nvPicPr>
          <p:cNvPr id="24584" name="Picture 8" descr="http://im7-tub-ru.yandex.net/i?id=572124440-11-72&amp;n=21"/>
          <p:cNvPicPr>
            <a:picLocks noChangeAspect="1" noChangeArrowheads="1"/>
          </p:cNvPicPr>
          <p:nvPr/>
        </p:nvPicPr>
        <p:blipFill>
          <a:blip r:embed="rId9" cstate="print"/>
          <a:srcRect/>
          <a:stretch>
            <a:fillRect/>
          </a:stretch>
        </p:blipFill>
        <p:spPr bwMode="auto">
          <a:xfrm>
            <a:off x="1547664" y="692696"/>
            <a:ext cx="2088232" cy="1428750"/>
          </a:xfrm>
          <a:prstGeom prst="rect">
            <a:avLst/>
          </a:prstGeom>
          <a:noFill/>
        </p:spPr>
      </p:pic>
      <p:pic>
        <p:nvPicPr>
          <p:cNvPr id="24586" name="Picture 10" descr="http://im3-tub-ru.yandex.net/i?id=8075748-51-72&amp;n=21"/>
          <p:cNvPicPr>
            <a:picLocks noChangeAspect="1" noChangeArrowheads="1"/>
          </p:cNvPicPr>
          <p:nvPr/>
        </p:nvPicPr>
        <p:blipFill>
          <a:blip r:embed="rId10" cstate="print"/>
          <a:srcRect/>
          <a:stretch>
            <a:fillRect/>
          </a:stretch>
        </p:blipFill>
        <p:spPr bwMode="auto">
          <a:xfrm>
            <a:off x="3779912" y="692696"/>
            <a:ext cx="2016224" cy="1428750"/>
          </a:xfrm>
          <a:prstGeom prst="rect">
            <a:avLst/>
          </a:prstGeom>
          <a:noFill/>
          <a:ln>
            <a:solidFill>
              <a:srgbClr val="0070C0"/>
            </a:solidFill>
          </a:ln>
        </p:spPr>
      </p:pic>
      <p:sp>
        <p:nvSpPr>
          <p:cNvPr id="13" name="TextBox 12"/>
          <p:cNvSpPr txBox="1"/>
          <p:nvPr/>
        </p:nvSpPr>
        <p:spPr>
          <a:xfrm>
            <a:off x="3779912" y="2708920"/>
            <a:ext cx="1944216" cy="1107996"/>
          </a:xfrm>
          <a:prstGeom prst="rect">
            <a:avLst/>
          </a:prstGeom>
          <a:noFill/>
          <a:ln>
            <a:solidFill>
              <a:srgbClr val="7030A0"/>
            </a:solidFill>
          </a:ln>
        </p:spPr>
        <p:txBody>
          <a:bodyPr wrap="square" rtlCol="0">
            <a:spAutoFit/>
          </a:bodyPr>
          <a:lstStyle/>
          <a:p>
            <a:pPr algn="ctr"/>
            <a:r>
              <a:rPr lang="ru-RU" sz="6600" b="1" dirty="0">
                <a:solidFill>
                  <a:srgbClr val="00B0F0"/>
                </a:solidFill>
              </a:rPr>
              <a:t>В</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solidFill>
                  <a:srgbClr val="7030A0"/>
                </a:solidFill>
                <a:latin typeface="+mn-lt"/>
              </a:rPr>
              <a:t>Задачи:</a:t>
            </a:r>
          </a:p>
        </p:txBody>
      </p:sp>
      <p:sp>
        <p:nvSpPr>
          <p:cNvPr id="3" name="Содержимое 2"/>
          <p:cNvSpPr>
            <a:spLocks noGrp="1"/>
          </p:cNvSpPr>
          <p:nvPr>
            <p:ph idx="1"/>
          </p:nvPr>
        </p:nvSpPr>
        <p:spPr/>
        <p:txBody>
          <a:bodyPr>
            <a:normAutofit lnSpcReduction="10000"/>
          </a:bodyPr>
          <a:lstStyle/>
          <a:p>
            <a:r>
              <a:rPr lang="ru-RU" sz="3200" b="1" dirty="0"/>
              <a:t>Показать  детям единство и взаимодействие четырех стихий  в природе: огня, воды, воздуха, земли. </a:t>
            </a:r>
          </a:p>
          <a:p>
            <a:r>
              <a:rPr lang="ru-RU" sz="3200" b="1" dirty="0"/>
              <a:t>Воспитывать чувство единства природы и человека.</a:t>
            </a:r>
          </a:p>
          <a:p>
            <a:r>
              <a:rPr lang="ru-RU" sz="3200" b="1" dirty="0"/>
              <a:t>Учить детей любить красоту окружающего мира, бережно относиться к природе и понимать ее значение для жизни человека.</a:t>
            </a:r>
          </a:p>
          <a:p>
            <a:pPr>
              <a:buNone/>
            </a:pPr>
            <a:endParaRPr lang="ru-RU" sz="2400" dirty="0"/>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m0-tub-ru.yandex.net/i?id=11158767-22-72&amp;n=21"/>
          <p:cNvPicPr>
            <a:picLocks noChangeAspect="1" noChangeArrowheads="1"/>
          </p:cNvPicPr>
          <p:nvPr/>
        </p:nvPicPr>
        <p:blipFill>
          <a:blip r:embed="rId2" cstate="print"/>
          <a:srcRect/>
          <a:stretch>
            <a:fillRect/>
          </a:stretch>
        </p:blipFill>
        <p:spPr bwMode="auto">
          <a:xfrm>
            <a:off x="1331640" y="836712"/>
            <a:ext cx="2395946" cy="2232248"/>
          </a:xfrm>
          <a:prstGeom prst="rect">
            <a:avLst/>
          </a:prstGeom>
          <a:noFill/>
        </p:spPr>
      </p:pic>
      <p:pic>
        <p:nvPicPr>
          <p:cNvPr id="30722" name="Picture 2" descr="http://im3-tub-ru.yandex.net/i?id=107954967-30-72&amp;n=21"/>
          <p:cNvPicPr>
            <a:picLocks noChangeAspect="1" noChangeArrowheads="1"/>
          </p:cNvPicPr>
          <p:nvPr/>
        </p:nvPicPr>
        <p:blipFill>
          <a:blip r:embed="rId3" cstate="print"/>
          <a:srcRect/>
          <a:stretch>
            <a:fillRect/>
          </a:stretch>
        </p:blipFill>
        <p:spPr bwMode="auto">
          <a:xfrm>
            <a:off x="2915816" y="3573016"/>
            <a:ext cx="3149150" cy="2197081"/>
          </a:xfrm>
          <a:prstGeom prst="rect">
            <a:avLst/>
          </a:prstGeom>
          <a:noFill/>
        </p:spPr>
      </p:pic>
      <p:pic>
        <p:nvPicPr>
          <p:cNvPr id="5122" name="Picture 2" descr="http://im3-tub-ru.yandex.net/i?id=361214013-68-72&amp;n=21"/>
          <p:cNvPicPr>
            <a:picLocks noChangeAspect="1" noChangeArrowheads="1"/>
          </p:cNvPicPr>
          <p:nvPr/>
        </p:nvPicPr>
        <p:blipFill>
          <a:blip r:embed="rId4" cstate="print"/>
          <a:srcRect/>
          <a:stretch>
            <a:fillRect/>
          </a:stretch>
        </p:blipFill>
        <p:spPr bwMode="auto">
          <a:xfrm>
            <a:off x="5076056" y="980728"/>
            <a:ext cx="2422281" cy="2088232"/>
          </a:xfrm>
          <a:prstGeom prst="rect">
            <a:avLst/>
          </a:prstGeom>
          <a:noFill/>
        </p:spPr>
      </p:pic>
      <p:sp>
        <p:nvSpPr>
          <p:cNvPr id="9" name="Стрелка вниз 8"/>
          <p:cNvSpPr/>
          <p:nvPr/>
        </p:nvSpPr>
        <p:spPr>
          <a:xfrm>
            <a:off x="2195736" y="2708920"/>
            <a:ext cx="288032" cy="2016224"/>
          </a:xfrm>
          <a:prstGeom prst="downArrow">
            <a:avLst>
              <a:gd name="adj1" fmla="val 50000"/>
              <a:gd name="adj2" fmla="val 144446"/>
            </a:avLst>
          </a:prstGeom>
          <a:scene3d>
            <a:camera prst="orthographicFront">
              <a:rot lat="300000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6516216" y="2636912"/>
            <a:ext cx="288032" cy="2016224"/>
          </a:xfrm>
          <a:prstGeom prst="downArrow">
            <a:avLst>
              <a:gd name="adj1" fmla="val 50000"/>
              <a:gd name="adj2" fmla="val 144446"/>
            </a:avLst>
          </a:prstGeom>
          <a:scene3d>
            <a:camera prst="orthographicFront">
              <a:rot lat="3000000" lon="0" rev="19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im0-tub-ru.yandex.net/i?id=11158767-22-72&amp;n=21"/>
          <p:cNvPicPr>
            <a:picLocks noChangeAspect="1" noChangeArrowheads="1"/>
          </p:cNvPicPr>
          <p:nvPr/>
        </p:nvPicPr>
        <p:blipFill>
          <a:blip r:embed="rId2" cstate="print"/>
          <a:srcRect/>
          <a:stretch>
            <a:fillRect/>
          </a:stretch>
        </p:blipFill>
        <p:spPr bwMode="auto">
          <a:xfrm>
            <a:off x="1115616" y="476672"/>
            <a:ext cx="2736304" cy="2549352"/>
          </a:xfrm>
          <a:prstGeom prst="rect">
            <a:avLst/>
          </a:prstGeom>
          <a:noFill/>
        </p:spPr>
      </p:pic>
      <p:pic>
        <p:nvPicPr>
          <p:cNvPr id="26628" name="Picture 4" descr="http://im0-tub-ru.yandex.net/i?id=176216784-55-72&amp;n=21"/>
          <p:cNvPicPr>
            <a:picLocks noChangeAspect="1" noChangeArrowheads="1"/>
          </p:cNvPicPr>
          <p:nvPr/>
        </p:nvPicPr>
        <p:blipFill>
          <a:blip r:embed="rId3" cstate="print"/>
          <a:srcRect/>
          <a:stretch>
            <a:fillRect/>
          </a:stretch>
        </p:blipFill>
        <p:spPr bwMode="auto">
          <a:xfrm>
            <a:off x="2843808" y="3789040"/>
            <a:ext cx="3168352" cy="2115699"/>
          </a:xfrm>
          <a:prstGeom prst="rect">
            <a:avLst/>
          </a:prstGeom>
          <a:noFill/>
        </p:spPr>
      </p:pic>
      <p:pic>
        <p:nvPicPr>
          <p:cNvPr id="26630" name="Picture 6" descr="http://im0-tub-ru.yandex.net/i?id=159393171-71-72&amp;n=21"/>
          <p:cNvPicPr>
            <a:picLocks noChangeAspect="1" noChangeArrowheads="1"/>
          </p:cNvPicPr>
          <p:nvPr/>
        </p:nvPicPr>
        <p:blipFill>
          <a:blip r:embed="rId4" cstate="print"/>
          <a:srcRect/>
          <a:stretch>
            <a:fillRect/>
          </a:stretch>
        </p:blipFill>
        <p:spPr bwMode="auto">
          <a:xfrm>
            <a:off x="5292080" y="692696"/>
            <a:ext cx="2460104" cy="2306348"/>
          </a:xfrm>
          <a:prstGeom prst="rect">
            <a:avLst/>
          </a:prstGeom>
          <a:noFill/>
        </p:spPr>
      </p:pic>
      <p:sp>
        <p:nvSpPr>
          <p:cNvPr id="5" name="Стрелка вниз 4"/>
          <p:cNvSpPr/>
          <p:nvPr/>
        </p:nvSpPr>
        <p:spPr>
          <a:xfrm>
            <a:off x="2195736" y="2708920"/>
            <a:ext cx="288032" cy="2016224"/>
          </a:xfrm>
          <a:prstGeom prst="downArrow">
            <a:avLst>
              <a:gd name="adj1" fmla="val 50000"/>
              <a:gd name="adj2" fmla="val 144446"/>
            </a:avLst>
          </a:prstGeom>
          <a:scene3d>
            <a:camera prst="orthographicFront">
              <a:rot lat="300000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низ 5"/>
          <p:cNvSpPr/>
          <p:nvPr/>
        </p:nvSpPr>
        <p:spPr>
          <a:xfrm>
            <a:off x="6660232" y="2636912"/>
            <a:ext cx="288032" cy="2016224"/>
          </a:xfrm>
          <a:prstGeom prst="downArrow">
            <a:avLst>
              <a:gd name="adj1" fmla="val 50000"/>
              <a:gd name="adj2" fmla="val 144446"/>
            </a:avLst>
          </a:prstGeom>
          <a:scene3d>
            <a:camera prst="orthographicFront">
              <a:rot lat="3000000" lon="0" rev="19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r>
              <a:rPr lang="ru-RU" dirty="0">
                <a:solidFill>
                  <a:srgbClr val="7030A0"/>
                </a:solidFill>
                <a:latin typeface="+mn-lt"/>
              </a:rPr>
              <a:t>Земля</a:t>
            </a:r>
          </a:p>
        </p:txBody>
      </p:sp>
      <p:pic>
        <p:nvPicPr>
          <p:cNvPr id="4" name="Picture 16" descr="http://im2-tub-ru.yandex.net/i?id=798738566-11-72&amp;n=21"/>
          <p:cNvPicPr>
            <a:picLocks noGrp="1" noChangeAspect="1" noChangeArrowheads="1"/>
          </p:cNvPicPr>
          <p:nvPr>
            <p:ph idx="1"/>
          </p:nvPr>
        </p:nvPicPr>
        <p:blipFill>
          <a:blip r:embed="rId2" cstate="print"/>
          <a:stretch>
            <a:fillRect/>
          </a:stretch>
        </p:blipFill>
        <p:spPr bwMode="auto">
          <a:xfrm>
            <a:off x="4355976" y="1916832"/>
            <a:ext cx="3312368" cy="3170119"/>
          </a:xfrm>
          <a:prstGeom prst="rect">
            <a:avLst/>
          </a:prstGeom>
          <a:noFill/>
        </p:spPr>
      </p:pic>
      <p:sp>
        <p:nvSpPr>
          <p:cNvPr id="5" name="Прямоугольник 4"/>
          <p:cNvSpPr/>
          <p:nvPr/>
        </p:nvSpPr>
        <p:spPr>
          <a:xfrm>
            <a:off x="539552" y="2060848"/>
            <a:ext cx="6318448" cy="2677656"/>
          </a:xfrm>
          <a:prstGeom prst="rect">
            <a:avLst/>
          </a:prstGeom>
        </p:spPr>
        <p:txBody>
          <a:bodyPr wrap="square">
            <a:spAutoFit/>
          </a:bodyPr>
          <a:lstStyle/>
          <a:p>
            <a:endParaRPr lang="ru-RU" sz="2400" b="1" dirty="0">
              <a:solidFill>
                <a:schemeClr val="accent6">
                  <a:lumMod val="75000"/>
                </a:schemeClr>
              </a:solidFill>
            </a:endParaRPr>
          </a:p>
          <a:p>
            <a:endParaRPr lang="ru-RU" sz="2400" b="1" dirty="0">
              <a:solidFill>
                <a:schemeClr val="accent6">
                  <a:lumMod val="75000"/>
                </a:schemeClr>
              </a:solidFill>
            </a:endParaRPr>
          </a:p>
          <a:p>
            <a:r>
              <a:rPr lang="ru-RU" sz="2000" b="1" dirty="0"/>
              <a:t>Она богаче всех на свете,</a:t>
            </a:r>
            <a:br>
              <a:rPr lang="ru-RU" sz="2000" b="1" dirty="0"/>
            </a:br>
            <a:r>
              <a:rPr lang="ru-RU" sz="2000" b="1" dirty="0"/>
              <a:t>По ней бегут, несутся дети.</a:t>
            </a:r>
            <a:br>
              <a:rPr lang="ru-RU" sz="2000" b="1" dirty="0"/>
            </a:br>
            <a:r>
              <a:rPr lang="ru-RU" sz="2000" b="1" dirty="0"/>
              <a:t>А по весне стоит вся в цвете,</a:t>
            </a:r>
            <a:br>
              <a:rPr lang="ru-RU" sz="2000" b="1" dirty="0"/>
            </a:br>
            <a:r>
              <a:rPr lang="ru-RU" sz="2000" b="1" dirty="0"/>
              <a:t>И так красива на рассвете.</a:t>
            </a:r>
            <a:br>
              <a:rPr lang="ru-RU" sz="2000" b="1" dirty="0"/>
            </a:br>
            <a:r>
              <a:rPr lang="ru-RU" sz="2000" b="1" dirty="0"/>
              <a:t>И кормит всех людей на свете.</a:t>
            </a:r>
            <a:br>
              <a:rPr lang="ru-RU" sz="2000" b="1" dirty="0"/>
            </a:br>
            <a:r>
              <a:rPr lang="ru-RU" sz="2000" b="1" dirty="0"/>
              <a:t>Что это? Скажите, дети.</a:t>
            </a: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im3-tub-ru.yandex.net/i?id=88154321-69-72&amp;n=21"/>
          <p:cNvPicPr>
            <a:picLocks noChangeAspect="1" noChangeArrowheads="1"/>
          </p:cNvPicPr>
          <p:nvPr/>
        </p:nvPicPr>
        <p:blipFill>
          <a:blip r:embed="rId2" cstate="print"/>
          <a:srcRect/>
          <a:stretch>
            <a:fillRect/>
          </a:stretch>
        </p:blipFill>
        <p:spPr bwMode="auto">
          <a:xfrm>
            <a:off x="1331640" y="2420888"/>
            <a:ext cx="2304256" cy="1748171"/>
          </a:xfrm>
          <a:prstGeom prst="rect">
            <a:avLst/>
          </a:prstGeom>
          <a:noFill/>
        </p:spPr>
      </p:pic>
      <p:pic>
        <p:nvPicPr>
          <p:cNvPr id="28676" name="Picture 4" descr="http://im4-tub-ru.yandex.net/i?id=576072600-53-72&amp;n=21"/>
          <p:cNvPicPr>
            <a:picLocks noChangeAspect="1" noChangeArrowheads="1"/>
          </p:cNvPicPr>
          <p:nvPr/>
        </p:nvPicPr>
        <p:blipFill>
          <a:blip r:embed="rId3" cstate="print"/>
          <a:srcRect/>
          <a:stretch>
            <a:fillRect/>
          </a:stretch>
        </p:blipFill>
        <p:spPr bwMode="auto">
          <a:xfrm>
            <a:off x="5868144" y="2636912"/>
            <a:ext cx="2286000" cy="1728192"/>
          </a:xfrm>
          <a:prstGeom prst="rect">
            <a:avLst/>
          </a:prstGeom>
          <a:noFill/>
        </p:spPr>
      </p:pic>
      <p:pic>
        <p:nvPicPr>
          <p:cNvPr id="28678" name="Picture 6" descr="http://im6-tub-ru.yandex.net/i?id=240079962-40-72&amp;n=21"/>
          <p:cNvPicPr>
            <a:picLocks noChangeAspect="1" noChangeArrowheads="1"/>
          </p:cNvPicPr>
          <p:nvPr/>
        </p:nvPicPr>
        <p:blipFill>
          <a:blip r:embed="rId4" cstate="print"/>
          <a:srcRect/>
          <a:stretch>
            <a:fillRect/>
          </a:stretch>
        </p:blipFill>
        <p:spPr bwMode="auto">
          <a:xfrm>
            <a:off x="3635896" y="4365104"/>
            <a:ext cx="2088232" cy="1572766"/>
          </a:xfrm>
          <a:prstGeom prst="rect">
            <a:avLst/>
          </a:prstGeom>
          <a:noFill/>
        </p:spPr>
      </p:pic>
      <p:pic>
        <p:nvPicPr>
          <p:cNvPr id="28680" name="Picture 8" descr="http://img1.liveinternet.ru/images/attach/c/8/100/469/100469535_large__3_.jpg"/>
          <p:cNvPicPr>
            <a:picLocks noChangeAspect="1" noChangeArrowheads="1"/>
          </p:cNvPicPr>
          <p:nvPr/>
        </p:nvPicPr>
        <p:blipFill>
          <a:blip r:embed="rId5" cstate="print"/>
          <a:srcRect/>
          <a:stretch>
            <a:fillRect/>
          </a:stretch>
        </p:blipFill>
        <p:spPr bwMode="auto">
          <a:xfrm>
            <a:off x="1187624" y="476672"/>
            <a:ext cx="2520280" cy="1890210"/>
          </a:xfrm>
          <a:prstGeom prst="rect">
            <a:avLst/>
          </a:prstGeom>
          <a:noFill/>
          <a:ln>
            <a:solidFill>
              <a:srgbClr val="7030A0"/>
            </a:solidFill>
          </a:ln>
        </p:spPr>
      </p:pic>
      <p:pic>
        <p:nvPicPr>
          <p:cNvPr id="28686" name="Picture 14" descr="http://im3-tub-ru.yandex.net/i?id=981071605-04-72&amp;n=21"/>
          <p:cNvPicPr>
            <a:picLocks noChangeAspect="1" noChangeArrowheads="1"/>
          </p:cNvPicPr>
          <p:nvPr/>
        </p:nvPicPr>
        <p:blipFill>
          <a:blip r:embed="rId6" cstate="print"/>
          <a:srcRect/>
          <a:stretch>
            <a:fillRect/>
          </a:stretch>
        </p:blipFill>
        <p:spPr bwMode="auto">
          <a:xfrm>
            <a:off x="1115616" y="4293096"/>
            <a:ext cx="2304256" cy="1428750"/>
          </a:xfrm>
          <a:prstGeom prst="rect">
            <a:avLst/>
          </a:prstGeom>
          <a:noFill/>
          <a:ln>
            <a:solidFill>
              <a:srgbClr val="7030A0"/>
            </a:solidFill>
          </a:ln>
        </p:spPr>
      </p:pic>
      <p:pic>
        <p:nvPicPr>
          <p:cNvPr id="28690" name="Picture 18" descr="http://im7-tub-ru.yandex.net/i?id=348903897-08-72&amp;n=21"/>
          <p:cNvPicPr>
            <a:picLocks noChangeAspect="1" noChangeArrowheads="1"/>
          </p:cNvPicPr>
          <p:nvPr/>
        </p:nvPicPr>
        <p:blipFill>
          <a:blip r:embed="rId7" cstate="print"/>
          <a:srcRect/>
          <a:stretch>
            <a:fillRect/>
          </a:stretch>
        </p:blipFill>
        <p:spPr bwMode="auto">
          <a:xfrm>
            <a:off x="5940152" y="476672"/>
            <a:ext cx="1944216" cy="1863287"/>
          </a:xfrm>
          <a:prstGeom prst="rect">
            <a:avLst/>
          </a:prstGeom>
          <a:noFill/>
          <a:ln>
            <a:solidFill>
              <a:srgbClr val="7030A0"/>
            </a:solidFill>
          </a:ln>
        </p:spPr>
      </p:pic>
      <p:pic>
        <p:nvPicPr>
          <p:cNvPr id="28692" name="Picture 20" descr="http://im5-tub-ru.yandex.net/i?id=361228093-42-72&amp;n=21"/>
          <p:cNvPicPr>
            <a:picLocks noChangeAspect="1" noChangeArrowheads="1"/>
          </p:cNvPicPr>
          <p:nvPr/>
        </p:nvPicPr>
        <p:blipFill>
          <a:blip r:embed="rId8" cstate="print"/>
          <a:srcRect/>
          <a:stretch>
            <a:fillRect/>
          </a:stretch>
        </p:blipFill>
        <p:spPr bwMode="auto">
          <a:xfrm>
            <a:off x="3851920" y="548680"/>
            <a:ext cx="1914525" cy="1944216"/>
          </a:xfrm>
          <a:prstGeom prst="rect">
            <a:avLst/>
          </a:prstGeom>
          <a:noFill/>
        </p:spPr>
      </p:pic>
      <p:pic>
        <p:nvPicPr>
          <p:cNvPr id="28694" name="Picture 22" descr="http://im1-tub-ru.yandex.net/i?id=156407278-04-72&amp;n=21"/>
          <p:cNvPicPr>
            <a:picLocks noChangeAspect="1" noChangeArrowheads="1"/>
          </p:cNvPicPr>
          <p:nvPr/>
        </p:nvPicPr>
        <p:blipFill>
          <a:blip r:embed="rId9" cstate="print"/>
          <a:srcRect/>
          <a:stretch>
            <a:fillRect/>
          </a:stretch>
        </p:blipFill>
        <p:spPr bwMode="auto">
          <a:xfrm>
            <a:off x="5868144" y="4581128"/>
            <a:ext cx="2133600" cy="1644774"/>
          </a:xfrm>
          <a:prstGeom prst="rect">
            <a:avLst/>
          </a:prstGeom>
          <a:noFill/>
        </p:spPr>
      </p:pic>
      <p:sp>
        <p:nvSpPr>
          <p:cNvPr id="12" name="TextBox 11"/>
          <p:cNvSpPr txBox="1"/>
          <p:nvPr/>
        </p:nvSpPr>
        <p:spPr>
          <a:xfrm>
            <a:off x="3923928" y="2708920"/>
            <a:ext cx="1656184" cy="1569660"/>
          </a:xfrm>
          <a:prstGeom prst="rect">
            <a:avLst/>
          </a:prstGeom>
          <a:noFill/>
          <a:ln>
            <a:solidFill>
              <a:srgbClr val="00B050"/>
            </a:solidFill>
          </a:ln>
        </p:spPr>
        <p:txBody>
          <a:bodyPr wrap="square" rtlCol="0">
            <a:spAutoFit/>
          </a:bodyPr>
          <a:lstStyle/>
          <a:p>
            <a:pPr algn="ctr"/>
            <a:r>
              <a:rPr lang="ru-RU" sz="9600" b="1" dirty="0">
                <a:solidFill>
                  <a:schemeClr val="accent6">
                    <a:lumMod val="50000"/>
                  </a:schemeClr>
                </a:solidFill>
              </a:rPr>
              <a:t>З</a:t>
            </a: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014.radikal.ru/i327/1105/33/bc22c316519b.jpg"/>
          <p:cNvPicPr>
            <a:picLocks noChangeAspect="1" noChangeArrowheads="1"/>
          </p:cNvPicPr>
          <p:nvPr/>
        </p:nvPicPr>
        <p:blipFill>
          <a:blip r:embed="rId2" cstate="print"/>
          <a:srcRect/>
          <a:stretch>
            <a:fillRect/>
          </a:stretch>
        </p:blipFill>
        <p:spPr bwMode="auto">
          <a:xfrm>
            <a:off x="4716016" y="3789040"/>
            <a:ext cx="2820592" cy="2232248"/>
          </a:xfrm>
          <a:prstGeom prst="rect">
            <a:avLst/>
          </a:prstGeom>
          <a:noFill/>
          <a:ln>
            <a:solidFill>
              <a:schemeClr val="accent6">
                <a:lumMod val="50000"/>
              </a:schemeClr>
            </a:solidFill>
          </a:ln>
        </p:spPr>
      </p:pic>
      <p:pic>
        <p:nvPicPr>
          <p:cNvPr id="4100" name="Picture 4" descr="http://im5-tub-ru.yandex.net/i?id=280646190-48-72&amp;n=21"/>
          <p:cNvPicPr>
            <a:picLocks noChangeAspect="1" noChangeArrowheads="1"/>
          </p:cNvPicPr>
          <p:nvPr/>
        </p:nvPicPr>
        <p:blipFill>
          <a:blip r:embed="rId3" cstate="print"/>
          <a:srcRect/>
          <a:stretch>
            <a:fillRect/>
          </a:stretch>
        </p:blipFill>
        <p:spPr bwMode="auto">
          <a:xfrm>
            <a:off x="1475656" y="980728"/>
            <a:ext cx="2687338" cy="1872208"/>
          </a:xfrm>
          <a:prstGeom prst="rect">
            <a:avLst/>
          </a:prstGeom>
          <a:noFill/>
        </p:spPr>
      </p:pic>
      <p:pic>
        <p:nvPicPr>
          <p:cNvPr id="4102" name="Picture 6" descr="http://im0-tub-ru.yandex.net/i?id=189942210-60-72&amp;n=21"/>
          <p:cNvPicPr>
            <a:picLocks noChangeAspect="1" noChangeArrowheads="1"/>
          </p:cNvPicPr>
          <p:nvPr/>
        </p:nvPicPr>
        <p:blipFill>
          <a:blip r:embed="rId4" cstate="print"/>
          <a:srcRect/>
          <a:stretch>
            <a:fillRect/>
          </a:stretch>
        </p:blipFill>
        <p:spPr bwMode="auto">
          <a:xfrm>
            <a:off x="4860032" y="980728"/>
            <a:ext cx="2747714" cy="1872208"/>
          </a:xfrm>
          <a:prstGeom prst="rect">
            <a:avLst/>
          </a:prstGeom>
          <a:noFill/>
          <a:ln>
            <a:solidFill>
              <a:srgbClr val="FFC000"/>
            </a:solidFill>
          </a:ln>
        </p:spPr>
      </p:pic>
      <p:pic>
        <p:nvPicPr>
          <p:cNvPr id="4104" name="Picture 8" descr="http://im2-tub-ru.yandex.net/i?id=18371028-64-72&amp;n=21"/>
          <p:cNvPicPr>
            <a:picLocks noChangeAspect="1" noChangeArrowheads="1"/>
          </p:cNvPicPr>
          <p:nvPr/>
        </p:nvPicPr>
        <p:blipFill>
          <a:blip r:embed="rId5" cstate="print"/>
          <a:srcRect/>
          <a:stretch>
            <a:fillRect/>
          </a:stretch>
        </p:blipFill>
        <p:spPr bwMode="auto">
          <a:xfrm>
            <a:off x="1331640" y="3789040"/>
            <a:ext cx="2940394" cy="2160240"/>
          </a:xfrm>
          <a:prstGeom prst="rect">
            <a:avLst/>
          </a:prstGeom>
          <a:noFill/>
        </p:spPr>
      </p:pic>
      <p:sp>
        <p:nvSpPr>
          <p:cNvPr id="8" name="Стрелка вниз 7"/>
          <p:cNvSpPr/>
          <p:nvPr/>
        </p:nvSpPr>
        <p:spPr>
          <a:xfrm>
            <a:off x="2771800" y="2564904"/>
            <a:ext cx="432048" cy="1584176"/>
          </a:xfrm>
          <a:prstGeom prst="downArrow">
            <a:avLst>
              <a:gd name="adj1" fmla="val 50000"/>
              <a:gd name="adj2" fmla="val 144446"/>
            </a:avLst>
          </a:prstGeom>
          <a:scene3d>
            <a:camera prst="orthographicFront">
              <a:rot lat="300000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6084168" y="2564904"/>
            <a:ext cx="360040" cy="1656184"/>
          </a:xfrm>
          <a:prstGeom prst="downArrow">
            <a:avLst>
              <a:gd name="adj1" fmla="val 50000"/>
              <a:gd name="adj2" fmla="val 144446"/>
            </a:avLst>
          </a:prstGeom>
          <a:scene3d>
            <a:camera prst="orthographicFront">
              <a:rot lat="3000000" lon="0" rev="19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im0-tub-ru.yandex.net/i?id=189942210-60-72&amp;n=21"/>
          <p:cNvPicPr>
            <a:picLocks noChangeAspect="1" noChangeArrowheads="1"/>
          </p:cNvPicPr>
          <p:nvPr/>
        </p:nvPicPr>
        <p:blipFill>
          <a:blip r:embed="rId2" cstate="print"/>
          <a:srcRect/>
          <a:stretch>
            <a:fillRect/>
          </a:stretch>
        </p:blipFill>
        <p:spPr bwMode="auto">
          <a:xfrm>
            <a:off x="5004048" y="836712"/>
            <a:ext cx="2171650" cy="2171650"/>
          </a:xfrm>
          <a:prstGeom prst="rect">
            <a:avLst/>
          </a:prstGeom>
          <a:noFill/>
          <a:ln>
            <a:solidFill>
              <a:srgbClr val="7030A0"/>
            </a:solidFill>
          </a:ln>
        </p:spPr>
      </p:pic>
      <p:pic>
        <p:nvPicPr>
          <p:cNvPr id="6148" name="Picture 4" descr="http://im6-tub-ru.yandex.net/i?id=487256657-67-72&amp;n=21"/>
          <p:cNvPicPr>
            <a:picLocks noChangeAspect="1" noChangeArrowheads="1"/>
          </p:cNvPicPr>
          <p:nvPr/>
        </p:nvPicPr>
        <p:blipFill>
          <a:blip r:embed="rId3" cstate="print"/>
          <a:srcRect/>
          <a:stretch>
            <a:fillRect/>
          </a:stretch>
        </p:blipFill>
        <p:spPr bwMode="auto">
          <a:xfrm>
            <a:off x="1403648" y="980728"/>
            <a:ext cx="2481064" cy="2004814"/>
          </a:xfrm>
          <a:prstGeom prst="rect">
            <a:avLst/>
          </a:prstGeom>
          <a:noFill/>
        </p:spPr>
      </p:pic>
      <p:pic>
        <p:nvPicPr>
          <p:cNvPr id="6150" name="Picture 6" descr="http://im5-tub-ru.yandex.net/i?id=124876086-52-72&amp;n=21"/>
          <p:cNvPicPr>
            <a:picLocks noChangeAspect="1" noChangeArrowheads="1"/>
          </p:cNvPicPr>
          <p:nvPr/>
        </p:nvPicPr>
        <p:blipFill>
          <a:blip r:embed="rId4" cstate="print"/>
          <a:srcRect/>
          <a:stretch>
            <a:fillRect/>
          </a:stretch>
        </p:blipFill>
        <p:spPr bwMode="auto">
          <a:xfrm>
            <a:off x="3131840" y="3501008"/>
            <a:ext cx="2952328" cy="2236935"/>
          </a:xfrm>
          <a:prstGeom prst="rect">
            <a:avLst/>
          </a:prstGeom>
          <a:noFill/>
        </p:spPr>
      </p:pic>
      <p:sp>
        <p:nvSpPr>
          <p:cNvPr id="9" name="Стрелка вниз 8"/>
          <p:cNvSpPr/>
          <p:nvPr/>
        </p:nvSpPr>
        <p:spPr>
          <a:xfrm>
            <a:off x="2339752" y="2636912"/>
            <a:ext cx="288032" cy="2016224"/>
          </a:xfrm>
          <a:prstGeom prst="downArrow">
            <a:avLst>
              <a:gd name="adj1" fmla="val 50000"/>
              <a:gd name="adj2" fmla="val 144446"/>
            </a:avLst>
          </a:prstGeom>
          <a:scene3d>
            <a:camera prst="orthographicFront">
              <a:rot lat="300000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6804248" y="2708920"/>
            <a:ext cx="288032" cy="2016224"/>
          </a:xfrm>
          <a:prstGeom prst="downArrow">
            <a:avLst>
              <a:gd name="adj1" fmla="val 50000"/>
              <a:gd name="adj2" fmla="val 144446"/>
            </a:avLst>
          </a:prstGeom>
          <a:scene3d>
            <a:camera prst="orthographicFront">
              <a:rot lat="3000000" lon="0" rev="19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im4-tub-ru.yandex.net/i?id=46890450-50-72&amp;n=21"/>
          <p:cNvPicPr>
            <a:picLocks noChangeAspect="1" noChangeArrowheads="1"/>
          </p:cNvPicPr>
          <p:nvPr/>
        </p:nvPicPr>
        <p:blipFill>
          <a:blip r:embed="rId2" cstate="print"/>
          <a:srcRect/>
          <a:stretch>
            <a:fillRect/>
          </a:stretch>
        </p:blipFill>
        <p:spPr bwMode="auto">
          <a:xfrm>
            <a:off x="3563888" y="3645024"/>
            <a:ext cx="2715182" cy="2577704"/>
          </a:xfrm>
          <a:prstGeom prst="rect">
            <a:avLst/>
          </a:prstGeom>
          <a:noFill/>
        </p:spPr>
      </p:pic>
      <p:pic>
        <p:nvPicPr>
          <p:cNvPr id="30724" name="Picture 4" descr="http://im0-tub-ru.yandex.net/i?id=55757901-06-72&amp;n=21"/>
          <p:cNvPicPr>
            <a:picLocks noChangeAspect="1" noChangeArrowheads="1"/>
          </p:cNvPicPr>
          <p:nvPr/>
        </p:nvPicPr>
        <p:blipFill>
          <a:blip r:embed="rId3" cstate="print"/>
          <a:srcRect/>
          <a:stretch>
            <a:fillRect/>
          </a:stretch>
        </p:blipFill>
        <p:spPr bwMode="auto">
          <a:xfrm>
            <a:off x="1619672" y="1268760"/>
            <a:ext cx="2376264" cy="2255946"/>
          </a:xfrm>
          <a:prstGeom prst="rect">
            <a:avLst/>
          </a:prstGeom>
          <a:noFill/>
        </p:spPr>
      </p:pic>
      <p:pic>
        <p:nvPicPr>
          <p:cNvPr id="30726" name="Picture 6" descr="http://im3-tub-ru.yandex.net/i?id=275013417-23-72&amp;n=21"/>
          <p:cNvPicPr>
            <a:picLocks noChangeAspect="1" noChangeArrowheads="1"/>
          </p:cNvPicPr>
          <p:nvPr/>
        </p:nvPicPr>
        <p:blipFill>
          <a:blip r:embed="rId4" cstate="print"/>
          <a:srcRect/>
          <a:stretch>
            <a:fillRect/>
          </a:stretch>
        </p:blipFill>
        <p:spPr bwMode="auto">
          <a:xfrm>
            <a:off x="5580112" y="1340768"/>
            <a:ext cx="1872208" cy="2234742"/>
          </a:xfrm>
          <a:prstGeom prst="rect">
            <a:avLst/>
          </a:prstGeom>
          <a:noFill/>
        </p:spPr>
      </p:pic>
      <p:sp>
        <p:nvSpPr>
          <p:cNvPr id="5" name="Стрелка вниз 4"/>
          <p:cNvSpPr/>
          <p:nvPr/>
        </p:nvSpPr>
        <p:spPr>
          <a:xfrm>
            <a:off x="2771800" y="3356992"/>
            <a:ext cx="288032" cy="2016224"/>
          </a:xfrm>
          <a:prstGeom prst="downArrow">
            <a:avLst>
              <a:gd name="adj1" fmla="val 50000"/>
              <a:gd name="adj2" fmla="val 144446"/>
            </a:avLst>
          </a:prstGeom>
          <a:scene3d>
            <a:camera prst="orthographicFront">
              <a:rot lat="300000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низ 5"/>
          <p:cNvSpPr/>
          <p:nvPr/>
        </p:nvSpPr>
        <p:spPr>
          <a:xfrm>
            <a:off x="7092280" y="3356992"/>
            <a:ext cx="216024" cy="2016224"/>
          </a:xfrm>
          <a:prstGeom prst="downArrow">
            <a:avLst>
              <a:gd name="adj1" fmla="val 50000"/>
              <a:gd name="adj2" fmla="val 144446"/>
            </a:avLst>
          </a:prstGeom>
          <a:scene3d>
            <a:camera prst="orthographicFront">
              <a:rot lat="3000000" lon="0" rev="19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descr="D:\1311855970_2011-07-28_16243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7584" y="764704"/>
            <a:ext cx="7488832" cy="55567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24635810"/>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descr="D:\img17.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87624" y="674694"/>
            <a:ext cx="7056784" cy="52925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70503141"/>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7030A0"/>
                </a:solidFill>
                <a:latin typeface="+mn-lt"/>
              </a:rPr>
              <a:t>                     Огонь</a:t>
            </a:r>
          </a:p>
        </p:txBody>
      </p:sp>
      <p:sp>
        <p:nvSpPr>
          <p:cNvPr id="5" name="Объект 4"/>
          <p:cNvSpPr>
            <a:spLocks noGrp="1"/>
          </p:cNvSpPr>
          <p:nvPr>
            <p:ph sz="half" idx="1"/>
          </p:nvPr>
        </p:nvSpPr>
        <p:spPr/>
        <p:txBody>
          <a:bodyPr/>
          <a:lstStyle/>
          <a:p>
            <a:r>
              <a:rPr lang="ru-RU" altLang="ru-RU" sz="2400" dirty="0">
                <a:solidFill>
                  <a:srgbClr val="D5B039"/>
                </a:solidFill>
              </a:rPr>
              <a:t> </a:t>
            </a:r>
            <a:r>
              <a:rPr lang="ru-RU" altLang="ru-RU" sz="2000" b="1" dirty="0"/>
              <a:t>В древние времена люди не умели самостоятельно добывать огонь. Они «ждали», пока природа сама им его подарит. Во время грозы молния ударяла в дерево - и оно загоралось.</a:t>
            </a:r>
            <a:endParaRPr lang="ru-RU" sz="2000" b="1" dirty="0"/>
          </a:p>
        </p:txBody>
      </p:sp>
      <p:pic>
        <p:nvPicPr>
          <p:cNvPr id="7" name="Picture 5" descr="spichki2"/>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tretch>
            <a:fillRect/>
          </a:stretch>
        </p:blipFill>
        <p:spPr bwMode="auto">
          <a:xfrm>
            <a:off x="4427985" y="1988840"/>
            <a:ext cx="3312368" cy="2895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229711898"/>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a:solidFill>
                  <a:srgbClr val="7030A0"/>
                </a:solidFill>
                <a:latin typeface="+mn-lt"/>
              </a:rPr>
              <a:t>Единство природы и человека:</a:t>
            </a:r>
          </a:p>
        </p:txBody>
      </p:sp>
      <p:sp>
        <p:nvSpPr>
          <p:cNvPr id="3" name="Содержимое 2"/>
          <p:cNvSpPr>
            <a:spLocks noGrp="1"/>
          </p:cNvSpPr>
          <p:nvPr>
            <p:ph idx="1"/>
          </p:nvPr>
        </p:nvSpPr>
        <p:spPr/>
        <p:txBody>
          <a:bodyPr/>
          <a:lstStyle/>
          <a:p>
            <a:endParaRPr lang="ru-RU" dirty="0"/>
          </a:p>
        </p:txBody>
      </p:sp>
      <p:pic>
        <p:nvPicPr>
          <p:cNvPr id="1026" name="Picture 2" descr="http://im5-tub-ru.yandex.net/i?id=377777045-56-72&amp;n=21"/>
          <p:cNvPicPr>
            <a:picLocks noChangeAspect="1" noChangeArrowheads="1"/>
          </p:cNvPicPr>
          <p:nvPr/>
        </p:nvPicPr>
        <p:blipFill>
          <a:blip r:embed="rId2" cstate="print"/>
          <a:srcRect/>
          <a:stretch>
            <a:fillRect/>
          </a:stretch>
        </p:blipFill>
        <p:spPr bwMode="auto">
          <a:xfrm>
            <a:off x="6300192" y="2060848"/>
            <a:ext cx="2337048" cy="1872208"/>
          </a:xfrm>
          <a:prstGeom prst="rect">
            <a:avLst/>
          </a:prstGeom>
          <a:noFill/>
        </p:spPr>
      </p:pic>
      <p:pic>
        <p:nvPicPr>
          <p:cNvPr id="1028" name="Picture 4" descr="http://im7-tub-ru.yandex.net/i?id=490909658-33-72&amp;n=21"/>
          <p:cNvPicPr>
            <a:picLocks noChangeAspect="1" noChangeArrowheads="1"/>
          </p:cNvPicPr>
          <p:nvPr/>
        </p:nvPicPr>
        <p:blipFill>
          <a:blip r:embed="rId3" cstate="print"/>
          <a:srcRect/>
          <a:stretch>
            <a:fillRect/>
          </a:stretch>
        </p:blipFill>
        <p:spPr bwMode="auto">
          <a:xfrm>
            <a:off x="755576" y="4581128"/>
            <a:ext cx="2664296" cy="1680187"/>
          </a:xfrm>
          <a:prstGeom prst="rect">
            <a:avLst/>
          </a:prstGeom>
          <a:noFill/>
        </p:spPr>
      </p:pic>
      <p:pic>
        <p:nvPicPr>
          <p:cNvPr id="1030" name="Picture 6" descr="http://im2-tub-ru.yandex.net/i?id=168058644-26-72&amp;n=21"/>
          <p:cNvPicPr>
            <a:picLocks noChangeAspect="1" noChangeArrowheads="1"/>
          </p:cNvPicPr>
          <p:nvPr/>
        </p:nvPicPr>
        <p:blipFill>
          <a:blip r:embed="rId4" cstate="print"/>
          <a:srcRect/>
          <a:stretch>
            <a:fillRect/>
          </a:stretch>
        </p:blipFill>
        <p:spPr bwMode="auto">
          <a:xfrm>
            <a:off x="683568" y="1988840"/>
            <a:ext cx="2808312" cy="1872208"/>
          </a:xfrm>
          <a:prstGeom prst="rect">
            <a:avLst/>
          </a:prstGeom>
          <a:noFill/>
        </p:spPr>
      </p:pic>
      <p:pic>
        <p:nvPicPr>
          <p:cNvPr id="1032" name="Picture 8" descr="http://im3-tub-ru.yandex.net/i?id=50227798-11-72&amp;n=21"/>
          <p:cNvPicPr>
            <a:picLocks noChangeAspect="1" noChangeArrowheads="1"/>
          </p:cNvPicPr>
          <p:nvPr/>
        </p:nvPicPr>
        <p:blipFill>
          <a:blip r:embed="rId5" cstate="print"/>
          <a:srcRect/>
          <a:stretch>
            <a:fillRect/>
          </a:stretch>
        </p:blipFill>
        <p:spPr bwMode="auto">
          <a:xfrm>
            <a:off x="6300192" y="4473116"/>
            <a:ext cx="2409056" cy="1752786"/>
          </a:xfrm>
          <a:prstGeom prst="rect">
            <a:avLst/>
          </a:prstGeom>
          <a:noFill/>
        </p:spPr>
      </p:pic>
      <p:pic>
        <p:nvPicPr>
          <p:cNvPr id="1036" name="Picture 12" descr="http://im1-tub-ru.yandex.net/i?id=237209673-30-72&amp;n=21"/>
          <p:cNvPicPr>
            <a:picLocks noChangeAspect="1" noChangeArrowheads="1"/>
          </p:cNvPicPr>
          <p:nvPr/>
        </p:nvPicPr>
        <p:blipFill>
          <a:blip r:embed="rId6" cstate="print"/>
          <a:srcRect/>
          <a:stretch>
            <a:fillRect/>
          </a:stretch>
        </p:blipFill>
        <p:spPr bwMode="auto">
          <a:xfrm>
            <a:off x="3995936" y="2852936"/>
            <a:ext cx="1714500" cy="1860798"/>
          </a:xfrm>
          <a:prstGeom prst="rect">
            <a:avLst/>
          </a:prstGeom>
          <a:noFill/>
        </p:spPr>
      </p:pic>
      <p:sp>
        <p:nvSpPr>
          <p:cNvPr id="12" name="Стрелка вниз 11"/>
          <p:cNvSpPr/>
          <p:nvPr/>
        </p:nvSpPr>
        <p:spPr>
          <a:xfrm>
            <a:off x="3635896" y="4581128"/>
            <a:ext cx="216024" cy="648072"/>
          </a:xfrm>
          <a:prstGeom prst="downArrow">
            <a:avLst/>
          </a:prstGeom>
          <a:scene3d>
            <a:camera prst="orthographicFront">
              <a:rot lat="0" lon="0" rev="18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a:off x="5868144" y="2132856"/>
            <a:ext cx="216024" cy="1080120"/>
          </a:xfrm>
          <a:prstGeom prst="downArrow">
            <a:avLst>
              <a:gd name="adj1" fmla="val 50000"/>
              <a:gd name="adj2" fmla="val 144446"/>
            </a:avLst>
          </a:prstGeom>
          <a:scene3d>
            <a:camera prst="orthographicFront">
              <a:rot lat="3000000" lon="0" rev="7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низ 14"/>
          <p:cNvSpPr/>
          <p:nvPr/>
        </p:nvSpPr>
        <p:spPr>
          <a:xfrm>
            <a:off x="5868144" y="4581128"/>
            <a:ext cx="216024" cy="648072"/>
          </a:xfrm>
          <a:prstGeom prst="downArrow">
            <a:avLst/>
          </a:prstGeom>
          <a:scene3d>
            <a:camera prst="orthographicFront">
              <a:rot lat="0" lon="0" rev="3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низ 16"/>
          <p:cNvSpPr/>
          <p:nvPr/>
        </p:nvSpPr>
        <p:spPr>
          <a:xfrm>
            <a:off x="3635896" y="2276872"/>
            <a:ext cx="216024" cy="720080"/>
          </a:xfrm>
          <a:prstGeom prst="downArrow">
            <a:avLst/>
          </a:prstGeom>
          <a:scene3d>
            <a:camera prst="orthographicFront">
              <a:rot lat="0" lon="0" rev="13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r>
              <a:rPr lang="ru-RU" dirty="0">
                <a:solidFill>
                  <a:srgbClr val="7030A0"/>
                </a:solidFill>
                <a:latin typeface="+mn-lt"/>
              </a:rPr>
              <a:t>Первый костёр</a:t>
            </a:r>
          </a:p>
        </p:txBody>
      </p:sp>
      <p:sp>
        <p:nvSpPr>
          <p:cNvPr id="3" name="Объект 2"/>
          <p:cNvSpPr>
            <a:spLocks noGrp="1"/>
          </p:cNvSpPr>
          <p:nvPr>
            <p:ph sz="half" idx="1"/>
          </p:nvPr>
        </p:nvSpPr>
        <p:spPr/>
        <p:txBody>
          <a:bodyPr>
            <a:normAutofit/>
          </a:bodyPr>
          <a:lstStyle/>
          <a:p>
            <a:r>
              <a:rPr lang="ru-RU" altLang="ru-RU" sz="2000" b="1" dirty="0"/>
              <a:t>А человек брал горящую головешку и разводил костёр, который потом охранялся днём и ночью, чтобы огонь не потух</a:t>
            </a:r>
          </a:p>
          <a:p>
            <a:endParaRPr lang="ru-RU" sz="2800" dirty="0"/>
          </a:p>
        </p:txBody>
      </p:sp>
      <p:pic>
        <p:nvPicPr>
          <p:cNvPr id="5" name="Picture 4" descr="spichki3"/>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tretch>
            <a:fillRect/>
          </a:stretch>
        </p:blipFill>
        <p:spPr bwMode="auto">
          <a:xfrm>
            <a:off x="4461885" y="1988840"/>
            <a:ext cx="3422484" cy="30186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885977072"/>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p:txBody>
          <a:bodyPr/>
          <a:lstStyle/>
          <a:p>
            <a:r>
              <a:rPr lang="ru-RU" altLang="ru-RU" sz="2000" b="1" dirty="0"/>
              <a:t>Позже люди научились добывать огонь с помощью щепки, палочки и сухого мха. Палочку вставляли в трещину щепки, рядом клали мох и крутили в ладонях, пока мох не начинал тлеть. </a:t>
            </a:r>
          </a:p>
          <a:p>
            <a:endParaRPr lang="ru-RU" b="1" dirty="0"/>
          </a:p>
        </p:txBody>
      </p:sp>
      <p:pic>
        <p:nvPicPr>
          <p:cNvPr id="5" name="Picture 5" descr="spichki4"/>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tretch>
            <a:fillRect/>
          </a:stretch>
        </p:blipFill>
        <p:spPr bwMode="auto">
          <a:xfrm>
            <a:off x="4366636" y="2132856"/>
            <a:ext cx="3661748" cy="338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656647652"/>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p:txBody>
          <a:bodyPr>
            <a:normAutofit/>
          </a:bodyPr>
          <a:lstStyle/>
          <a:p>
            <a:r>
              <a:rPr lang="ru-RU" altLang="ru-RU" sz="2000" b="1" dirty="0"/>
              <a:t>А потом появилось огниво: железная пластинка, кремень и фитилёк. Чиркнут пластинкой о кремень – фитилёк и затеплится.</a:t>
            </a:r>
          </a:p>
          <a:p>
            <a:endParaRPr lang="ru-RU" sz="2800" dirty="0"/>
          </a:p>
        </p:txBody>
      </p:sp>
      <p:pic>
        <p:nvPicPr>
          <p:cNvPr id="5" name="Picture 5" descr="spichki5"/>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tretch>
            <a:fillRect/>
          </a:stretch>
        </p:blipFill>
        <p:spPr bwMode="auto">
          <a:xfrm>
            <a:off x="4427984" y="1916832"/>
            <a:ext cx="3600337" cy="3253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479620518"/>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r>
              <a:rPr lang="ru-RU" dirty="0">
                <a:solidFill>
                  <a:srgbClr val="7030A0"/>
                </a:solidFill>
                <a:latin typeface="+mn-lt"/>
              </a:rPr>
              <a:t>Спички</a:t>
            </a:r>
          </a:p>
        </p:txBody>
      </p:sp>
      <p:sp>
        <p:nvSpPr>
          <p:cNvPr id="3" name="Объект 2"/>
          <p:cNvSpPr>
            <a:spLocks noGrp="1"/>
          </p:cNvSpPr>
          <p:nvPr>
            <p:ph sz="half" idx="1"/>
          </p:nvPr>
        </p:nvSpPr>
        <p:spPr/>
        <p:txBody>
          <a:bodyPr>
            <a:normAutofit/>
          </a:bodyPr>
          <a:lstStyle/>
          <a:p>
            <a:r>
              <a:rPr lang="ru-RU" altLang="ru-RU" sz="2000" b="1" dirty="0"/>
              <a:t>По сравнению с другими изобретениями человечества, спички появились не так давно, в XIX веке. Помимо обычных, которыми зажигают газовую плиту, существует ещё несколько видов спичек.</a:t>
            </a:r>
          </a:p>
          <a:p>
            <a:endParaRPr lang="ru-RU" b="1" dirty="0"/>
          </a:p>
        </p:txBody>
      </p:sp>
      <p:pic>
        <p:nvPicPr>
          <p:cNvPr id="5" name="Picture 5" descr="spichki6"/>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tretch>
            <a:fillRect/>
          </a:stretch>
        </p:blipFill>
        <p:spPr bwMode="auto">
          <a:xfrm>
            <a:off x="4355976" y="1988840"/>
            <a:ext cx="3852246" cy="35975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378286797"/>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p:txBody>
          <a:bodyPr/>
          <a:lstStyle/>
          <a:p>
            <a:r>
              <a:rPr lang="ru-RU" altLang="ru-RU" sz="2000" b="1" dirty="0"/>
              <a:t>Например, сигнальные. Их берут с собой путешественники, геологи и альпинисты. Одни спички светятся красным пламенем, другие – синим, третьи – зелёным.</a:t>
            </a:r>
          </a:p>
          <a:p>
            <a:endParaRPr lang="ru-RU" dirty="0"/>
          </a:p>
        </p:txBody>
      </p:sp>
      <p:pic>
        <p:nvPicPr>
          <p:cNvPr id="5" name="Picture 5" descr="spichki7"/>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tretch>
            <a:fillRect/>
          </a:stretch>
        </p:blipFill>
        <p:spPr bwMode="auto">
          <a:xfrm>
            <a:off x="4427984" y="1700808"/>
            <a:ext cx="3278468" cy="3111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69537534"/>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p:txBody>
          <a:bodyPr/>
          <a:lstStyle/>
          <a:p>
            <a:r>
              <a:rPr lang="ru-RU" altLang="ru-RU" sz="2000" b="1" dirty="0"/>
              <a:t>А специально для рыбаков и моряков придуманы такие спички, которые не боятся воды!</a:t>
            </a:r>
          </a:p>
          <a:p>
            <a:endParaRPr lang="ru-RU" dirty="0"/>
          </a:p>
        </p:txBody>
      </p:sp>
      <p:pic>
        <p:nvPicPr>
          <p:cNvPr id="5" name="Picture 4" descr="spichki8"/>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tretch>
            <a:fillRect/>
          </a:stretch>
        </p:blipFill>
        <p:spPr bwMode="auto">
          <a:xfrm>
            <a:off x="4211960" y="1844824"/>
            <a:ext cx="3888433" cy="3432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831568347"/>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r>
              <a:rPr lang="ru-RU" dirty="0">
                <a:solidFill>
                  <a:srgbClr val="7030A0"/>
                </a:solidFill>
                <a:latin typeface="+mn-lt"/>
              </a:rPr>
              <a:t>Игра «Можно-нельзя»</a:t>
            </a:r>
          </a:p>
        </p:txBody>
      </p:sp>
      <p:pic>
        <p:nvPicPr>
          <p:cNvPr id="8194" name="Picture 2" descr="D:\3.jpg"/>
          <p:cNvPicPr>
            <a:picLocks noGrp="1" noChangeAspect="1" noChangeArrowheads="1"/>
          </p:cNvPicPr>
          <p:nvPr>
            <p:ph sz="half" idx="1"/>
          </p:nvPr>
        </p:nvPicPr>
        <p:blipFill>
          <a:blip r:embed="rId2" cstate="print">
            <a:extLst>
              <a:ext uri="{28A0092B-C50C-407E-A947-70E740481C1C}">
                <a14:useLocalDpi xmlns="" xmlns:a14="http://schemas.microsoft.com/office/drawing/2010/main" val="0"/>
              </a:ext>
            </a:extLst>
          </a:blip>
          <a:stretch>
            <a:fillRect/>
          </a:stretch>
        </p:blipFill>
        <p:spPr bwMode="auto">
          <a:xfrm>
            <a:off x="827584" y="2492896"/>
            <a:ext cx="3668216" cy="2869967"/>
          </a:xfrm>
          <a:prstGeom prst="rect">
            <a:avLst/>
          </a:prstGeom>
          <a:noFill/>
          <a:extLst>
            <a:ext uri="{909E8E84-426E-40DD-AFC4-6F175D3DCCD1}">
              <a14:hiddenFill xmlns="" xmlns:a14="http://schemas.microsoft.com/office/drawing/2010/main">
                <a:solidFill>
                  <a:srgbClr val="FFFFFF"/>
                </a:solidFill>
              </a14:hiddenFill>
            </a:ext>
          </a:extLst>
        </p:spPr>
      </p:pic>
      <p:pic>
        <p:nvPicPr>
          <p:cNvPr id="8195" name="Picture 3" descr="D:\aHR0cDovL3VtbTQuY29tL3dwLWNvbnRlbnQvdXBsb2Fkcy8yMDExLzA2L3N0aXhpLWRseWEtZGV0ZWotcHJhdmlsYS1wb3poYXJub2otYmV6b3Bhc25vc3RpLTMuanBn.jpg"/>
          <p:cNvPicPr>
            <a:picLocks noGrp="1" noChangeAspect="1" noChangeArrowheads="1"/>
          </p:cNvPicPr>
          <p:nvPr>
            <p:ph sz="half" idx="2"/>
          </p:nvPr>
        </p:nvPicPr>
        <p:blipFill>
          <a:blip r:embed="rId3" cstate="print">
            <a:extLst>
              <a:ext uri="{28A0092B-C50C-407E-A947-70E740481C1C}">
                <a14:useLocalDpi xmlns="" xmlns:a14="http://schemas.microsoft.com/office/drawing/2010/main" val="0"/>
              </a:ext>
            </a:extLst>
          </a:blip>
          <a:stretch>
            <a:fillRect/>
          </a:stretch>
        </p:blipFill>
        <p:spPr bwMode="auto">
          <a:xfrm>
            <a:off x="4577321" y="2492896"/>
            <a:ext cx="3868493" cy="28083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78849748"/>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descr="0_5af3_b7e78036_XL"/>
          <p:cNvPicPr>
            <a:picLocks noGrp="1" noChangeAspect="1" noChangeArrowheads="1"/>
          </p:cNvPicPr>
          <p:nvPr>
            <p:ph sz="half"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60" y="2492896"/>
            <a:ext cx="4032448" cy="31363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6" descr="izobrazhenie-248"/>
          <p:cNvPicPr>
            <a:picLocks noGrp="1" noChangeAspect="1" noChangeArrowheads="1"/>
          </p:cNvPicPr>
          <p:nvPr>
            <p:ph sz="half" idx="2"/>
          </p:nvPr>
        </p:nvPicPr>
        <p:blipFill>
          <a:blip r:embed="rId3" cstate="print">
            <a:extLst>
              <a:ext uri="{28A0092B-C50C-407E-A947-70E740481C1C}">
                <a14:useLocalDpi xmlns="" xmlns:a14="http://schemas.microsoft.com/office/drawing/2010/main" val="0"/>
              </a:ext>
            </a:extLst>
          </a:blip>
          <a:stretch>
            <a:fillRect/>
          </a:stretch>
        </p:blipFill>
        <p:spPr bwMode="auto">
          <a:xfrm>
            <a:off x="4860032" y="2564904"/>
            <a:ext cx="3673807" cy="3024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708025501"/>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kamin"/>
          <p:cNvPicPr>
            <a:picLocks noGrp="1" noChangeAspect="1" noChangeArrowheads="1"/>
          </p:cNvPicPr>
          <p:nvPr>
            <p:ph sz="half" idx="1"/>
          </p:nvPr>
        </p:nvPicPr>
        <p:blipFill>
          <a:blip r:embed="rId2" cstate="print">
            <a:extLst>
              <a:ext uri="{28A0092B-C50C-407E-A947-70E740481C1C}">
                <a14:useLocalDpi xmlns="" xmlns:a14="http://schemas.microsoft.com/office/drawing/2010/main" val="0"/>
              </a:ext>
            </a:extLst>
          </a:blip>
          <a:stretch>
            <a:fillRect/>
          </a:stretch>
        </p:blipFill>
        <p:spPr bwMode="auto">
          <a:xfrm>
            <a:off x="611560" y="2204864"/>
            <a:ext cx="3816424" cy="3201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6" descr="26557"/>
          <p:cNvPicPr>
            <a:picLocks noGrp="1" noChangeAspect="1" noChangeArrowheads="1"/>
          </p:cNvPicPr>
          <p:nvPr>
            <p:ph sz="half" idx="2"/>
          </p:nvPr>
        </p:nvPicPr>
        <p:blipFill>
          <a:blip r:embed="rId3" cstate="print">
            <a:extLst>
              <a:ext uri="{28A0092B-C50C-407E-A947-70E740481C1C}">
                <a14:useLocalDpi xmlns="" xmlns:a14="http://schemas.microsoft.com/office/drawing/2010/main" val="0"/>
              </a:ext>
            </a:extLst>
          </a:blip>
          <a:stretch>
            <a:fillRect/>
          </a:stretch>
        </p:blipFill>
        <p:spPr bwMode="auto">
          <a:xfrm>
            <a:off x="4644009" y="2204864"/>
            <a:ext cx="3811244" cy="31683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374495015"/>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43"/>
          <p:cNvPicPr>
            <a:picLocks noChangeAspect="1" noChangeArrowheads="1" noCrop="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31640" y="548680"/>
            <a:ext cx="1682750" cy="2447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4" descr="light71"/>
          <p:cNvPicPr>
            <a:picLocks noChangeAspect="1" noChangeArrowheads="1" noCrop="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47864" y="548680"/>
            <a:ext cx="1774825" cy="1552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7" descr="spichki9"/>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940152" y="836712"/>
            <a:ext cx="2381250" cy="180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14" descr="byt-10"/>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43608" y="4077072"/>
            <a:ext cx="2162175" cy="1677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8" descr="view036"/>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348038" y="2924175"/>
            <a:ext cx="2989262" cy="2341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2" descr="light64"/>
          <p:cNvPicPr>
            <a:picLocks noChangeAspect="1" noChangeArrowheads="1" noCrop="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rot="414066">
            <a:off x="4457700" y="1701800"/>
            <a:ext cx="1206500" cy="2089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6" descr="1siga"/>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6444208" y="4149080"/>
            <a:ext cx="2016125" cy="1512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5" descr="light"/>
          <p:cNvPicPr>
            <a:picLocks noChangeAspect="1" noChangeArrowheads="1" noCrop="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339975" y="5300663"/>
            <a:ext cx="333375" cy="360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700682026"/>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323528" y="764704"/>
            <a:ext cx="4608512" cy="4608512"/>
          </a:xfrm>
        </p:spPr>
        <p:txBody>
          <a:bodyPr>
            <a:noAutofit/>
          </a:bodyPr>
          <a:lstStyle/>
          <a:p>
            <a:r>
              <a:rPr lang="ru-RU" sz="1400" b="1" dirty="0"/>
              <a:t>Вода, земля, огонь, воздух... Четыре стихии, которые лежат по некоторым представлениям в основе и человека, и мироздания. Из древне люди считали, что ими руководят боги, которым необходимо поклоняться. Позже – почитали и уважали эти могучие явления. В настоящее время, в эпоху науки и прогресса, человечество сумело сделать массу открытий, но обуздать и понять до конца эти четыре составляющих мира пока не под силу никому.</a:t>
            </a:r>
          </a:p>
          <a:p>
            <a:r>
              <a:rPr lang="ru-RU" sz="1400" b="1" dirty="0"/>
              <a:t>Формирование в дошкольном возрасте элементарных представлений и понятий о воде, огне, земле и воздухе – основа физических, химических, географических, алгебраических, геометрических и других знаний в будущем. Умение ориентироваться в понятиях, осознание свойств явлений и отношений обогащают речь ребенка, делают ее более точной, конкретной, грамматически правильной. Знания о роли стихий в жизни человека расширяют кругозор, развивают познавательный интерес</a:t>
            </a:r>
            <a:r>
              <a:rPr lang="ru-RU" sz="1600" b="1" dirty="0"/>
              <a:t>.</a:t>
            </a:r>
          </a:p>
          <a:p>
            <a:endParaRPr lang="ru-RU" sz="800" dirty="0"/>
          </a:p>
        </p:txBody>
      </p:sp>
      <p:pic>
        <p:nvPicPr>
          <p:cNvPr id="5" name="Объект 4"/>
          <p:cNvPicPr>
            <a:picLocks noGrp="1" noChangeAspect="1"/>
          </p:cNvPicPr>
          <p:nvPr>
            <p:ph sz="half" idx="2"/>
          </p:nvPr>
        </p:nvPicPr>
        <p:blipFill>
          <a:blip r:embed="rId2" cstate="print">
            <a:extLst>
              <a:ext uri="{28A0092B-C50C-407E-A947-70E740481C1C}">
                <a14:useLocalDpi xmlns="" xmlns:a14="http://schemas.microsoft.com/office/drawing/2010/main" val="0"/>
              </a:ext>
            </a:extLst>
          </a:blip>
          <a:stretch>
            <a:fillRect/>
          </a:stretch>
        </p:blipFill>
        <p:spPr>
          <a:xfrm>
            <a:off x="4860032" y="1158875"/>
            <a:ext cx="4176463" cy="4790405"/>
          </a:xfrm>
        </p:spPr>
      </p:pic>
    </p:spTree>
    <p:extLst>
      <p:ext uri="{BB962C8B-B14F-4D97-AF65-F5344CB8AC3E}">
        <p14:creationId xmlns="" xmlns:p14="http://schemas.microsoft.com/office/powerpoint/2010/main" val="1095387453"/>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im0-tub-ru.yandex.net/i?id=577673921-27-72&amp;n=21"/>
          <p:cNvPicPr>
            <a:picLocks noChangeAspect="1" noChangeArrowheads="1"/>
          </p:cNvPicPr>
          <p:nvPr/>
        </p:nvPicPr>
        <p:blipFill>
          <a:blip r:embed="rId2" cstate="print"/>
          <a:srcRect/>
          <a:stretch>
            <a:fillRect/>
          </a:stretch>
        </p:blipFill>
        <p:spPr bwMode="auto">
          <a:xfrm>
            <a:off x="1331640" y="2132856"/>
            <a:ext cx="2199456" cy="1649592"/>
          </a:xfrm>
          <a:prstGeom prst="rect">
            <a:avLst/>
          </a:prstGeom>
          <a:noFill/>
        </p:spPr>
      </p:pic>
      <p:pic>
        <p:nvPicPr>
          <p:cNvPr id="31748" name="Picture 4" descr="http://im0-tub-ru.yandex.net/i?id=134832176-08-72&amp;n=21"/>
          <p:cNvPicPr>
            <a:picLocks noChangeAspect="1" noChangeArrowheads="1"/>
          </p:cNvPicPr>
          <p:nvPr/>
        </p:nvPicPr>
        <p:blipFill>
          <a:blip r:embed="rId3" cstate="print"/>
          <a:srcRect/>
          <a:stretch>
            <a:fillRect/>
          </a:stretch>
        </p:blipFill>
        <p:spPr bwMode="auto">
          <a:xfrm>
            <a:off x="3707904" y="3933056"/>
            <a:ext cx="1962150" cy="1644774"/>
          </a:xfrm>
          <a:prstGeom prst="rect">
            <a:avLst/>
          </a:prstGeom>
          <a:noFill/>
        </p:spPr>
      </p:pic>
      <p:pic>
        <p:nvPicPr>
          <p:cNvPr id="31750" name="Picture 6" descr="http://im7-tub-ru.yandex.net/i?id=425466007-58-72&amp;n=21"/>
          <p:cNvPicPr>
            <a:picLocks noChangeAspect="1" noChangeArrowheads="1"/>
          </p:cNvPicPr>
          <p:nvPr/>
        </p:nvPicPr>
        <p:blipFill>
          <a:blip r:embed="rId4" cstate="print"/>
          <a:srcRect/>
          <a:stretch>
            <a:fillRect/>
          </a:stretch>
        </p:blipFill>
        <p:spPr bwMode="auto">
          <a:xfrm>
            <a:off x="3707904" y="332656"/>
            <a:ext cx="2160240" cy="1620180"/>
          </a:xfrm>
          <a:prstGeom prst="rect">
            <a:avLst/>
          </a:prstGeom>
          <a:noFill/>
        </p:spPr>
      </p:pic>
      <p:pic>
        <p:nvPicPr>
          <p:cNvPr id="31752" name="Picture 8" descr="http://im7-tub-ru.yandex.net/i?id=831407728-22-72&amp;n=21"/>
          <p:cNvPicPr>
            <a:picLocks noChangeAspect="1" noChangeArrowheads="1"/>
          </p:cNvPicPr>
          <p:nvPr/>
        </p:nvPicPr>
        <p:blipFill>
          <a:blip r:embed="rId5" cstate="print"/>
          <a:srcRect/>
          <a:stretch>
            <a:fillRect/>
          </a:stretch>
        </p:blipFill>
        <p:spPr bwMode="auto">
          <a:xfrm>
            <a:off x="1475656" y="404664"/>
            <a:ext cx="2088232" cy="1566174"/>
          </a:xfrm>
          <a:prstGeom prst="rect">
            <a:avLst/>
          </a:prstGeom>
          <a:noFill/>
        </p:spPr>
      </p:pic>
      <p:pic>
        <p:nvPicPr>
          <p:cNvPr id="31754" name="Picture 10" descr="http://im4-tub-ru.yandex.net/i?id=486551118-05-72&amp;n=21"/>
          <p:cNvPicPr>
            <a:picLocks noChangeAspect="1" noChangeArrowheads="1"/>
          </p:cNvPicPr>
          <p:nvPr/>
        </p:nvPicPr>
        <p:blipFill>
          <a:blip r:embed="rId6" cstate="print"/>
          <a:srcRect/>
          <a:stretch>
            <a:fillRect/>
          </a:stretch>
        </p:blipFill>
        <p:spPr bwMode="auto">
          <a:xfrm>
            <a:off x="6084168" y="404664"/>
            <a:ext cx="2304256" cy="1536171"/>
          </a:xfrm>
          <a:prstGeom prst="rect">
            <a:avLst/>
          </a:prstGeom>
          <a:noFill/>
        </p:spPr>
      </p:pic>
      <p:pic>
        <p:nvPicPr>
          <p:cNvPr id="31756" name="Picture 12" descr="http://im5-tub-ru.yandex.net/i?id=1353471994-63-72&amp;n=21"/>
          <p:cNvPicPr>
            <a:picLocks noChangeAspect="1" noChangeArrowheads="1"/>
          </p:cNvPicPr>
          <p:nvPr/>
        </p:nvPicPr>
        <p:blipFill>
          <a:blip r:embed="rId7" cstate="print"/>
          <a:srcRect/>
          <a:stretch>
            <a:fillRect/>
          </a:stretch>
        </p:blipFill>
        <p:spPr bwMode="auto">
          <a:xfrm>
            <a:off x="5724128" y="2204864"/>
            <a:ext cx="2126321" cy="1872208"/>
          </a:xfrm>
          <a:prstGeom prst="rect">
            <a:avLst/>
          </a:prstGeom>
          <a:noFill/>
          <a:ln>
            <a:solidFill>
              <a:srgbClr val="FF6600"/>
            </a:solidFill>
          </a:ln>
        </p:spPr>
      </p:pic>
      <p:pic>
        <p:nvPicPr>
          <p:cNvPr id="31758" name="Picture 14" descr="http://im2-tub-ru.yandex.net/i?id=262817055-25-72&amp;n=21"/>
          <p:cNvPicPr>
            <a:picLocks noChangeAspect="1" noChangeArrowheads="1"/>
          </p:cNvPicPr>
          <p:nvPr/>
        </p:nvPicPr>
        <p:blipFill>
          <a:blip r:embed="rId8" cstate="print"/>
          <a:srcRect/>
          <a:stretch>
            <a:fillRect/>
          </a:stretch>
        </p:blipFill>
        <p:spPr bwMode="auto">
          <a:xfrm>
            <a:off x="1475656" y="4005064"/>
            <a:ext cx="1944216" cy="1716782"/>
          </a:xfrm>
          <a:prstGeom prst="rect">
            <a:avLst/>
          </a:prstGeom>
          <a:noFill/>
          <a:ln>
            <a:solidFill>
              <a:srgbClr val="FF6600"/>
            </a:solidFill>
          </a:ln>
        </p:spPr>
      </p:pic>
      <p:sp>
        <p:nvSpPr>
          <p:cNvPr id="9" name="TextBox 8"/>
          <p:cNvSpPr txBox="1"/>
          <p:nvPr/>
        </p:nvSpPr>
        <p:spPr>
          <a:xfrm>
            <a:off x="3995936" y="2132856"/>
            <a:ext cx="1440160" cy="1569660"/>
          </a:xfrm>
          <a:prstGeom prst="rect">
            <a:avLst/>
          </a:prstGeom>
          <a:noFill/>
          <a:ln>
            <a:solidFill>
              <a:srgbClr val="FF0000"/>
            </a:solidFill>
          </a:ln>
        </p:spPr>
        <p:txBody>
          <a:bodyPr wrap="square" rtlCol="0">
            <a:spAutoFit/>
          </a:bodyPr>
          <a:lstStyle/>
          <a:p>
            <a:pPr algn="ctr"/>
            <a:r>
              <a:rPr lang="ru-RU" sz="9600" b="1" dirty="0">
                <a:solidFill>
                  <a:srgbClr val="FF6600"/>
                </a:solidFill>
              </a:rPr>
              <a:t>О</a:t>
            </a:r>
          </a:p>
        </p:txBody>
      </p:sp>
      <p:pic>
        <p:nvPicPr>
          <p:cNvPr id="31760" name="Picture 16" descr="http://im5-tub-ru.yandex.net/i?id=105224430-21-72&amp;n=21"/>
          <p:cNvPicPr>
            <a:picLocks noChangeAspect="1" noChangeArrowheads="1"/>
          </p:cNvPicPr>
          <p:nvPr/>
        </p:nvPicPr>
        <p:blipFill>
          <a:blip r:embed="rId9" cstate="print"/>
          <a:srcRect/>
          <a:stretch>
            <a:fillRect/>
          </a:stretch>
        </p:blipFill>
        <p:spPr bwMode="auto">
          <a:xfrm>
            <a:off x="5940152" y="4293096"/>
            <a:ext cx="2171700" cy="1584176"/>
          </a:xfrm>
          <a:prstGeom prst="rect">
            <a:avLst/>
          </a:prstGeom>
          <a:noFill/>
        </p:spPr>
      </p:pic>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im0-tub-ru.yandex.net/i?id=11158767-22-72&amp;n=21"/>
          <p:cNvPicPr>
            <a:picLocks noChangeAspect="1" noChangeArrowheads="1"/>
          </p:cNvPicPr>
          <p:nvPr/>
        </p:nvPicPr>
        <p:blipFill>
          <a:blip r:embed="rId2" cstate="print"/>
          <a:srcRect/>
          <a:stretch>
            <a:fillRect/>
          </a:stretch>
        </p:blipFill>
        <p:spPr bwMode="auto">
          <a:xfrm>
            <a:off x="5076056" y="620688"/>
            <a:ext cx="2550524" cy="2376264"/>
          </a:xfrm>
          <a:prstGeom prst="rect">
            <a:avLst/>
          </a:prstGeom>
          <a:noFill/>
        </p:spPr>
      </p:pic>
      <p:pic>
        <p:nvPicPr>
          <p:cNvPr id="33796" name="Picture 4" descr="http://im1-tub-ru.yandex.net/i?id=255392562-54-72&amp;n=21"/>
          <p:cNvPicPr>
            <a:picLocks noChangeAspect="1" noChangeArrowheads="1"/>
          </p:cNvPicPr>
          <p:nvPr/>
        </p:nvPicPr>
        <p:blipFill>
          <a:blip r:embed="rId3" cstate="print"/>
          <a:srcRect/>
          <a:stretch>
            <a:fillRect/>
          </a:stretch>
        </p:blipFill>
        <p:spPr bwMode="auto">
          <a:xfrm>
            <a:off x="1763688" y="620688"/>
            <a:ext cx="2290113" cy="2448272"/>
          </a:xfrm>
          <a:prstGeom prst="rect">
            <a:avLst/>
          </a:prstGeom>
          <a:noFill/>
          <a:ln>
            <a:solidFill>
              <a:srgbClr val="FF0000"/>
            </a:solidFill>
          </a:ln>
        </p:spPr>
      </p:pic>
      <p:pic>
        <p:nvPicPr>
          <p:cNvPr id="33798" name="Picture 6" descr="http://im0-tub-ru.yandex.net/i?id=134832176-08-72&amp;n=21"/>
          <p:cNvPicPr>
            <a:picLocks noChangeAspect="1" noChangeArrowheads="1"/>
          </p:cNvPicPr>
          <p:nvPr/>
        </p:nvPicPr>
        <p:blipFill>
          <a:blip r:embed="rId4" cstate="print"/>
          <a:srcRect/>
          <a:stretch>
            <a:fillRect/>
          </a:stretch>
        </p:blipFill>
        <p:spPr bwMode="auto">
          <a:xfrm>
            <a:off x="3275856" y="3573016"/>
            <a:ext cx="2664296" cy="1940021"/>
          </a:xfrm>
          <a:prstGeom prst="rect">
            <a:avLst/>
          </a:prstGeom>
          <a:noFill/>
        </p:spPr>
      </p:pic>
      <p:sp>
        <p:nvSpPr>
          <p:cNvPr id="5" name="Стрелка вниз 4"/>
          <p:cNvSpPr/>
          <p:nvPr/>
        </p:nvSpPr>
        <p:spPr>
          <a:xfrm>
            <a:off x="2267744" y="2780928"/>
            <a:ext cx="288032" cy="2016224"/>
          </a:xfrm>
          <a:prstGeom prst="downArrow">
            <a:avLst>
              <a:gd name="adj1" fmla="val 50000"/>
              <a:gd name="adj2" fmla="val 144446"/>
            </a:avLst>
          </a:prstGeom>
          <a:scene3d>
            <a:camera prst="orthographicFront">
              <a:rot lat="300000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низ 5"/>
          <p:cNvSpPr/>
          <p:nvPr/>
        </p:nvSpPr>
        <p:spPr>
          <a:xfrm>
            <a:off x="6588224" y="2780928"/>
            <a:ext cx="288032" cy="2016224"/>
          </a:xfrm>
          <a:prstGeom prst="downArrow">
            <a:avLst>
              <a:gd name="adj1" fmla="val 50000"/>
              <a:gd name="adj2" fmla="val 144446"/>
            </a:avLst>
          </a:prstGeom>
          <a:scene3d>
            <a:camera prst="orthographicFront">
              <a:rot lat="3000000" lon="0" rev="19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im1-tub-ru.yandex.net/i?id=255392562-54-72&amp;n=21"/>
          <p:cNvPicPr>
            <a:picLocks noChangeAspect="1" noChangeArrowheads="1"/>
          </p:cNvPicPr>
          <p:nvPr/>
        </p:nvPicPr>
        <p:blipFill>
          <a:blip r:embed="rId2" cstate="print"/>
          <a:srcRect/>
          <a:stretch>
            <a:fillRect/>
          </a:stretch>
        </p:blipFill>
        <p:spPr bwMode="auto">
          <a:xfrm>
            <a:off x="5004048" y="476672"/>
            <a:ext cx="2238009" cy="2592288"/>
          </a:xfrm>
          <a:prstGeom prst="rect">
            <a:avLst/>
          </a:prstGeom>
          <a:noFill/>
          <a:ln>
            <a:solidFill>
              <a:schemeClr val="accent2">
                <a:lumMod val="50000"/>
              </a:schemeClr>
            </a:solidFill>
          </a:ln>
        </p:spPr>
      </p:pic>
      <p:pic>
        <p:nvPicPr>
          <p:cNvPr id="34820" name="Picture 4" descr="http://im1-tub-ru.yandex.net/i?id=270401183-45-72&amp;n=21"/>
          <p:cNvPicPr>
            <a:picLocks noChangeAspect="1" noChangeArrowheads="1"/>
          </p:cNvPicPr>
          <p:nvPr/>
        </p:nvPicPr>
        <p:blipFill>
          <a:blip r:embed="rId3" cstate="print"/>
          <a:srcRect/>
          <a:stretch>
            <a:fillRect/>
          </a:stretch>
        </p:blipFill>
        <p:spPr bwMode="auto">
          <a:xfrm>
            <a:off x="1619672" y="692696"/>
            <a:ext cx="2257425" cy="2664296"/>
          </a:xfrm>
          <a:prstGeom prst="rect">
            <a:avLst/>
          </a:prstGeom>
          <a:noFill/>
        </p:spPr>
      </p:pic>
      <p:pic>
        <p:nvPicPr>
          <p:cNvPr id="34822" name="Picture 6" descr="http://im0-tub-ru.yandex.net/i?id=133512092-09-72&amp;n=21"/>
          <p:cNvPicPr>
            <a:picLocks noChangeAspect="1" noChangeArrowheads="1"/>
          </p:cNvPicPr>
          <p:nvPr/>
        </p:nvPicPr>
        <p:blipFill>
          <a:blip r:embed="rId4" cstate="print"/>
          <a:srcRect/>
          <a:stretch>
            <a:fillRect/>
          </a:stretch>
        </p:blipFill>
        <p:spPr bwMode="auto">
          <a:xfrm>
            <a:off x="2051720" y="4221088"/>
            <a:ext cx="2688299" cy="2016224"/>
          </a:xfrm>
          <a:prstGeom prst="rect">
            <a:avLst/>
          </a:prstGeom>
          <a:noFill/>
        </p:spPr>
      </p:pic>
      <p:pic>
        <p:nvPicPr>
          <p:cNvPr id="34824" name="Picture 8" descr="http://project-load.ru/plakat/dets_pl_PB/plakaty%20po%20pozharnoy%20bezopasnosti_2.jpg"/>
          <p:cNvPicPr>
            <a:picLocks noChangeAspect="1" noChangeArrowheads="1"/>
          </p:cNvPicPr>
          <p:nvPr/>
        </p:nvPicPr>
        <p:blipFill>
          <a:blip r:embed="rId5" cstate="print"/>
          <a:srcRect/>
          <a:stretch>
            <a:fillRect/>
          </a:stretch>
        </p:blipFill>
        <p:spPr bwMode="auto">
          <a:xfrm>
            <a:off x="4932040" y="4293096"/>
            <a:ext cx="2319380" cy="2047040"/>
          </a:xfrm>
          <a:prstGeom prst="rect">
            <a:avLst/>
          </a:prstGeom>
          <a:noFill/>
        </p:spPr>
      </p:pic>
      <p:sp>
        <p:nvSpPr>
          <p:cNvPr id="7" name="Стрелка вниз 6"/>
          <p:cNvSpPr/>
          <p:nvPr/>
        </p:nvSpPr>
        <p:spPr>
          <a:xfrm>
            <a:off x="2195736" y="2780928"/>
            <a:ext cx="288032" cy="1944216"/>
          </a:xfrm>
          <a:prstGeom prst="downArrow">
            <a:avLst>
              <a:gd name="adj1" fmla="val 50000"/>
              <a:gd name="adj2" fmla="val 144446"/>
            </a:avLst>
          </a:prstGeom>
          <a:scene3d>
            <a:camera prst="orthographicFront">
              <a:rot lat="300000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6732240" y="2780928"/>
            <a:ext cx="288032" cy="1872208"/>
          </a:xfrm>
          <a:prstGeom prst="downArrow">
            <a:avLst>
              <a:gd name="adj1" fmla="val 50000"/>
              <a:gd name="adj2" fmla="val 144446"/>
            </a:avLst>
          </a:prstGeom>
          <a:scene3d>
            <a:camera prst="orthographicFront">
              <a:rot lat="3000000" lon="0" rev="19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5516" y="188640"/>
            <a:ext cx="8712968" cy="707886"/>
          </a:xfrm>
          <a:prstGeom prst="rect">
            <a:avLst/>
          </a:prstGeom>
        </p:spPr>
        <p:txBody>
          <a:bodyPr wrap="square">
            <a:spAutoFit/>
          </a:bodyPr>
          <a:lstStyle/>
          <a:p>
            <a:pPr algn="ctr">
              <a:spcBef>
                <a:spcPct val="50000"/>
              </a:spcBef>
            </a:pPr>
            <a:r>
              <a:rPr lang="ru-RU" altLang="ru-RU" sz="2000" b="1" dirty="0"/>
              <a:t>Солнце, воздух, вода, растения, животные и сам человек – всё это природа.</a:t>
            </a:r>
          </a:p>
        </p:txBody>
      </p:sp>
      <p:pic>
        <p:nvPicPr>
          <p:cNvPr id="3" name="Picture 5" descr="j041081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5854" y="620689"/>
            <a:ext cx="1434413" cy="1152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13" descr="j0293828"/>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20684640">
            <a:off x="1575374" y="2509482"/>
            <a:ext cx="1420987" cy="14955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8" descr="j0410247"/>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910042">
            <a:off x="5387966" y="2594700"/>
            <a:ext cx="1296987" cy="1279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5" descr="j028190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732240" y="620688"/>
            <a:ext cx="1223962" cy="1157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Прямоугольник 6"/>
          <p:cNvSpPr/>
          <p:nvPr/>
        </p:nvSpPr>
        <p:spPr>
          <a:xfrm>
            <a:off x="98680" y="1748284"/>
            <a:ext cx="8719255" cy="707886"/>
          </a:xfrm>
          <a:prstGeom prst="rect">
            <a:avLst/>
          </a:prstGeom>
        </p:spPr>
        <p:txBody>
          <a:bodyPr wrap="square">
            <a:spAutoFit/>
          </a:bodyPr>
          <a:lstStyle/>
          <a:p>
            <a:pPr algn="ctr">
              <a:spcBef>
                <a:spcPct val="50000"/>
              </a:spcBef>
            </a:pPr>
            <a:r>
              <a:rPr lang="ru-RU" altLang="ru-RU" sz="2000" b="1" dirty="0"/>
              <a:t>В природе всё взаимосвязано. </a:t>
            </a:r>
            <a:br>
              <a:rPr lang="ru-RU" altLang="ru-RU" sz="2000" b="1" dirty="0"/>
            </a:br>
            <a:r>
              <a:rPr lang="ru-RU" altLang="ru-RU" sz="2000" b="1" dirty="0"/>
              <a:t>Растениям и животным нужна вода, солнечный свет, тепло, воздух.</a:t>
            </a:r>
          </a:p>
        </p:txBody>
      </p:sp>
      <p:sp>
        <p:nvSpPr>
          <p:cNvPr id="8" name="Прямоугольник 7"/>
          <p:cNvSpPr/>
          <p:nvPr/>
        </p:nvSpPr>
        <p:spPr>
          <a:xfrm>
            <a:off x="323527" y="4005064"/>
            <a:ext cx="8503231" cy="1631216"/>
          </a:xfrm>
          <a:prstGeom prst="rect">
            <a:avLst/>
          </a:prstGeom>
        </p:spPr>
        <p:txBody>
          <a:bodyPr wrap="square">
            <a:spAutoFit/>
          </a:bodyPr>
          <a:lstStyle/>
          <a:p>
            <a:pPr algn="ctr">
              <a:spcBef>
                <a:spcPct val="50000"/>
              </a:spcBef>
            </a:pPr>
            <a:r>
              <a:rPr lang="ru-RU" altLang="ru-RU" sz="2000" b="1" dirty="0"/>
              <a:t>Для людей природа имеет огромное значение.</a:t>
            </a:r>
          </a:p>
          <a:p>
            <a:pPr algn="ctr">
              <a:spcBef>
                <a:spcPct val="50000"/>
              </a:spcBef>
            </a:pPr>
            <a:r>
              <a:rPr lang="ru-RU" altLang="ru-RU" sz="2000" b="1" dirty="0"/>
              <a:t>Нам необходимы воздух, вода, тепло.</a:t>
            </a:r>
          </a:p>
          <a:p>
            <a:pPr algn="ctr">
              <a:spcBef>
                <a:spcPct val="50000"/>
              </a:spcBef>
            </a:pPr>
            <a:r>
              <a:rPr lang="ru-RU" altLang="ru-RU" sz="2000" b="1" dirty="0"/>
              <a:t>Природа даёт людям пищу, хлопок, шерсть, древесину, полезные ископаемые.</a:t>
            </a:r>
            <a:endParaRPr lang="ru-RU" sz="2000" dirty="0"/>
          </a:p>
        </p:txBody>
      </p:sp>
    </p:spTree>
    <p:extLst>
      <p:ext uri="{BB962C8B-B14F-4D97-AF65-F5344CB8AC3E}">
        <p14:creationId xmlns="" xmlns:p14="http://schemas.microsoft.com/office/powerpoint/2010/main" val="2342365476"/>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980728"/>
            <a:ext cx="8820471" cy="877163"/>
          </a:xfrm>
          <a:prstGeom prst="rect">
            <a:avLst/>
          </a:prstGeom>
        </p:spPr>
        <p:txBody>
          <a:bodyPr wrap="square">
            <a:spAutoFit/>
          </a:bodyPr>
          <a:lstStyle/>
          <a:p>
            <a:pPr algn="ctr">
              <a:spcBef>
                <a:spcPct val="50000"/>
              </a:spcBef>
            </a:pPr>
            <a:r>
              <a:rPr lang="ru-RU" altLang="ru-RU" sz="2400" b="1" dirty="0"/>
              <a:t>Природа радует нас, восхищает своей красотой.</a:t>
            </a:r>
          </a:p>
          <a:p>
            <a:pPr algn="ctr">
              <a:spcBef>
                <a:spcPct val="50000"/>
              </a:spcBef>
            </a:pPr>
            <a:endParaRPr lang="ru-RU" dirty="0"/>
          </a:p>
        </p:txBody>
      </p:sp>
      <p:pic>
        <p:nvPicPr>
          <p:cNvPr id="3" name="Picture 10" descr="PH01213K"/>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60" y="2060848"/>
            <a:ext cx="3715509" cy="29111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11" descr="img-677b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10235" y="2060848"/>
            <a:ext cx="4006749" cy="2880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270250593"/>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7030A0"/>
                </a:solidFill>
                <a:latin typeface="+mn-lt"/>
              </a:rPr>
              <a:t>Как человек губит природу</a:t>
            </a:r>
          </a:p>
        </p:txBody>
      </p:sp>
      <p:sp>
        <p:nvSpPr>
          <p:cNvPr id="3" name="Объект 2"/>
          <p:cNvSpPr>
            <a:spLocks noGrp="1"/>
          </p:cNvSpPr>
          <p:nvPr>
            <p:ph sz="half" idx="1"/>
          </p:nvPr>
        </p:nvSpPr>
        <p:spPr>
          <a:xfrm>
            <a:off x="251520" y="1844824"/>
            <a:ext cx="4464496" cy="4434840"/>
          </a:xfrm>
        </p:spPr>
        <p:txBody>
          <a:bodyPr>
            <a:normAutofit fontScale="92500"/>
          </a:bodyPr>
          <a:lstStyle/>
          <a:p>
            <a:r>
              <a:rPr lang="ru-RU" sz="2200" b="1" dirty="0"/>
              <a:t>Весна! Ручьи не умолкают:</a:t>
            </a:r>
          </a:p>
          <a:p>
            <a:pPr marL="0" indent="0">
              <a:buNone/>
            </a:pPr>
            <a:r>
              <a:rPr lang="ru-RU" sz="2200" b="1" dirty="0"/>
              <a:t> Потоки в буйстве – там и тут.</a:t>
            </a:r>
          </a:p>
          <a:p>
            <a:pPr marL="0" indent="0">
              <a:buNone/>
            </a:pPr>
            <a:r>
              <a:rPr lang="ru-RU" sz="2200" b="1" dirty="0"/>
              <a:t> И в наше озеро стекают</a:t>
            </a:r>
          </a:p>
          <a:p>
            <a:pPr marL="0" indent="0">
              <a:buNone/>
            </a:pPr>
            <a:r>
              <a:rPr lang="ru-RU" sz="2200" b="1" dirty="0"/>
              <a:t> И удобренья, и мазут.</a:t>
            </a:r>
          </a:p>
          <a:p>
            <a:pPr marL="0" indent="0">
              <a:buNone/>
            </a:pPr>
            <a:r>
              <a:rPr lang="ru-RU" sz="2200" b="1" dirty="0"/>
              <a:t> Весь берег стал похож на свалку </a:t>
            </a:r>
          </a:p>
          <a:p>
            <a:pPr marL="0" indent="0">
              <a:buNone/>
            </a:pPr>
            <a:r>
              <a:rPr lang="ru-RU" sz="2200" b="1" dirty="0"/>
              <a:t> Чего, чего тут только нет:</a:t>
            </a:r>
          </a:p>
          <a:p>
            <a:pPr marL="0" indent="0">
              <a:buNone/>
            </a:pPr>
            <a:r>
              <a:rPr lang="ru-RU" sz="2200" b="1" dirty="0"/>
              <a:t> Объедки, старые мочалки,</a:t>
            </a:r>
          </a:p>
          <a:p>
            <a:pPr marL="0" indent="0">
              <a:buNone/>
            </a:pPr>
            <a:r>
              <a:rPr lang="ru-RU" sz="2200" b="1" dirty="0"/>
              <a:t> Обрывки книжек и газет…</a:t>
            </a:r>
          </a:p>
          <a:p>
            <a:pPr marL="0" indent="0">
              <a:buNone/>
            </a:pPr>
            <a:r>
              <a:rPr lang="ru-RU" sz="2200" b="1" dirty="0"/>
              <a:t> Растут те свалки год от года</a:t>
            </a:r>
          </a:p>
          <a:p>
            <a:pPr marL="0" indent="0">
              <a:buNone/>
            </a:pPr>
            <a:r>
              <a:rPr lang="ru-RU" sz="2200" b="1" dirty="0"/>
              <a:t> По берегам озёр и рек,</a:t>
            </a:r>
          </a:p>
          <a:p>
            <a:pPr marL="0" indent="0">
              <a:buNone/>
            </a:pPr>
            <a:r>
              <a:rPr lang="ru-RU" sz="2200" b="1" dirty="0"/>
              <a:t> И сокрушается Природа:</a:t>
            </a:r>
          </a:p>
          <a:p>
            <a:pPr marL="0" indent="0">
              <a:buNone/>
            </a:pPr>
            <a:r>
              <a:rPr lang="ru-RU" sz="2200" b="1" dirty="0"/>
              <a:t> - Зачем всё это, Человек?!</a:t>
            </a:r>
          </a:p>
          <a:p>
            <a:endParaRPr lang="ru-RU" b="1" dirty="0"/>
          </a:p>
        </p:txBody>
      </p:sp>
      <p:pic>
        <p:nvPicPr>
          <p:cNvPr id="5" name="Picture 2"/>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tretch>
            <a:fillRect/>
          </a:stretch>
        </p:blipFill>
        <p:spPr bwMode="auto">
          <a:xfrm>
            <a:off x="4427984" y="1988840"/>
            <a:ext cx="3516519" cy="35283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512902891"/>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p:txBody>
          <a:bodyPr>
            <a:normAutofit/>
          </a:bodyPr>
          <a:lstStyle/>
          <a:p>
            <a:r>
              <a:rPr lang="ru-RU" sz="2000" b="1" dirty="0"/>
              <a:t>Почти миллион лет живет человечество на планете Земля, но люди мало задумываются о том, что все богатства земли не вечны, что они нуждаются в защите и бережном обращении.</a:t>
            </a:r>
          </a:p>
          <a:p>
            <a:endParaRPr lang="ru-RU" b="1" dirty="0"/>
          </a:p>
        </p:txBody>
      </p:sp>
      <p:sp>
        <p:nvSpPr>
          <p:cNvPr id="4" name="Объект 3"/>
          <p:cNvSpPr>
            <a:spLocks noGrp="1"/>
          </p:cNvSpPr>
          <p:nvPr>
            <p:ph sz="half" idx="2"/>
          </p:nvPr>
        </p:nvSpPr>
        <p:spPr/>
        <p:txBody>
          <a:bodyPr>
            <a:normAutofit/>
          </a:bodyPr>
          <a:lstStyle/>
          <a:p>
            <a:endParaRPr lang="ru-RU"/>
          </a:p>
        </p:txBody>
      </p:sp>
      <p:pic>
        <p:nvPicPr>
          <p:cNvPr id="5" name="Picture 11" descr="i?id=77211684&amp;tov=8"/>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99992" y="3429000"/>
            <a:ext cx="3096344" cy="1832529"/>
          </a:xfrm>
          <a:prstGeom prst="rect">
            <a:avLst/>
          </a:prstGeom>
          <a:noFill/>
          <a:ln>
            <a:noFill/>
          </a:ln>
          <a:effectLst>
            <a:outerShdw dist="38073" dir="7800820" algn="tl" rotWithShape="0">
              <a:srgbClr val="000000">
                <a:alpha val="39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descr="i?id=34238516&amp;tov=6"/>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0" y="1412776"/>
            <a:ext cx="2952328" cy="1733531"/>
          </a:xfrm>
          <a:prstGeom prst="rect">
            <a:avLst/>
          </a:prstGeom>
          <a:noFill/>
          <a:ln w="88920">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315495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0"/>
                                          </p:val>
                                        </p:tav>
                                        <p:tav tm="100000">
                                          <p:val>
                                            <p:strVal val="#ppt_w"/>
                                          </p:val>
                                        </p:tav>
                                      </p:tavLst>
                                    </p:anim>
                                    <p:anim calcmode="lin" valueType="num">
                                      <p:cBhvr>
                                        <p:cTn id="8" dur="500" fill="hold"/>
                                        <p:tgtEl>
                                          <p:spTgt spid="5"/>
                                        </p:tgtEl>
                                        <p:attrNameLst>
                                          <p:attrName>ppt_h</p:attrName>
                                        </p:attrNameLst>
                                      </p:cBhvr>
                                      <p:tavLst>
                                        <p:tav tm="0">
                                          <p:val>
                                            <p:strVal val="0"/>
                                          </p:val>
                                        </p:tav>
                                        <p:tav tm="100000">
                                          <p:val>
                                            <p:strVal val="#ppt_h"/>
                                          </p:val>
                                        </p:tav>
                                      </p:tavLst>
                                    </p:anim>
                                    <p:anim calcmode="lin" valueType="num">
                                      <p:cBhvr>
                                        <p:cTn id="9" dur="500" fill="hold"/>
                                        <p:tgtEl>
                                          <p:spTgt spid="5"/>
                                        </p:tgtEl>
                                        <p:attrNameLst>
                                          <p:attrName>r</p:attrName>
                                        </p:attrNameLst>
                                      </p:cBhvr>
                                      <p:tavLst>
                                        <p:tav tm="0">
                                          <p:val>
                                            <p:strVal val="360"/>
                                          </p:val>
                                        </p:tav>
                                        <p:tav tm="100000">
                                          <p:val>
                                            <p:strVal val="0"/>
                                          </p:val>
                                        </p:tav>
                                      </p:tavLst>
                                    </p:anim>
                                    <p:animEffect transition="in" filter="fade">
                                      <p:cBhvr>
                                        <p:cTn id="10" dur="500"/>
                                        <p:tgtEl>
                                          <p:spTgt spid="5"/>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strVal val="0"/>
                                          </p:val>
                                        </p:tav>
                                        <p:tav tm="100000">
                                          <p:val>
                                            <p:strVal val="#ppt_w"/>
                                          </p:val>
                                        </p:tav>
                                      </p:tavLst>
                                    </p:anim>
                                    <p:anim calcmode="lin" valueType="num">
                                      <p:cBhvr>
                                        <p:cTn id="15" dur="500" fill="hold"/>
                                        <p:tgtEl>
                                          <p:spTgt spid="6"/>
                                        </p:tgtEl>
                                        <p:attrNameLst>
                                          <p:attrName>ppt_h</p:attrName>
                                        </p:attrNameLst>
                                      </p:cBhvr>
                                      <p:tavLst>
                                        <p:tav tm="0">
                                          <p:val>
                                            <p:strVal val="0"/>
                                          </p:val>
                                        </p:tav>
                                        <p:tav tm="100000">
                                          <p:val>
                                            <p:strVal val="#ppt_h"/>
                                          </p:val>
                                        </p:tav>
                                      </p:tavLst>
                                    </p:anim>
                                    <p:anim calcmode="lin" valueType="num">
                                      <p:cBhvr>
                                        <p:cTn id="16" dur="500" fill="hold"/>
                                        <p:tgtEl>
                                          <p:spTgt spid="6"/>
                                        </p:tgtEl>
                                        <p:attrNameLst>
                                          <p:attrName>r</p:attrName>
                                        </p:attrNameLst>
                                      </p:cBhvr>
                                      <p:tavLst>
                                        <p:tav tm="0">
                                          <p:val>
                                            <p:strVal val="360"/>
                                          </p:val>
                                        </p:tav>
                                        <p:tav tm="100000">
                                          <p:val>
                                            <p:strVal val="0"/>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251520" y="1916832"/>
            <a:ext cx="4186808" cy="4434840"/>
          </a:xfrm>
        </p:spPr>
        <p:txBody>
          <a:bodyPr/>
          <a:lstStyle/>
          <a:p>
            <a:pPr marL="17463">
              <a:spcBef>
                <a:spcPct val="0"/>
              </a:spcBef>
            </a:pPr>
            <a:r>
              <a:rPr lang="ru-RU" altLang="ru-RU" sz="2000" b="1" dirty="0"/>
              <a:t>Бросают в речку грязь и мусор,</a:t>
            </a:r>
          </a:p>
          <a:p>
            <a:pPr marL="0" indent="0">
              <a:spcBef>
                <a:spcPct val="0"/>
              </a:spcBef>
              <a:buNone/>
            </a:pPr>
            <a:r>
              <a:rPr lang="ru-RU" altLang="ru-RU" sz="2000" b="1" dirty="0"/>
              <a:t> Не любят реченьку свою.</a:t>
            </a:r>
          </a:p>
          <a:p>
            <a:pPr marL="0" indent="0">
              <a:spcBef>
                <a:spcPct val="0"/>
              </a:spcBef>
              <a:buNone/>
            </a:pPr>
            <a:r>
              <a:rPr lang="ru-RU" altLang="ru-RU" sz="2000" b="1" dirty="0"/>
              <a:t> Ах, если б слышали вы,  люди, </a:t>
            </a:r>
          </a:p>
          <a:p>
            <a:pPr marL="0" indent="0">
              <a:spcBef>
                <a:spcPct val="0"/>
              </a:spcBef>
              <a:buNone/>
            </a:pPr>
            <a:r>
              <a:rPr lang="ru-RU" altLang="ru-RU" sz="2000" b="1" dirty="0"/>
              <a:t> Как стонет речка поутру !</a:t>
            </a:r>
          </a:p>
          <a:p>
            <a:pPr marL="17463">
              <a:spcBef>
                <a:spcPct val="0"/>
              </a:spcBef>
            </a:pPr>
            <a:endParaRPr lang="ru-RU" altLang="ru-RU" b="1" dirty="0"/>
          </a:p>
          <a:p>
            <a:endParaRPr lang="ru-RU" dirty="0"/>
          </a:p>
        </p:txBody>
      </p:sp>
      <p:pic>
        <p:nvPicPr>
          <p:cNvPr id="5" name="i-main-pic" descr="Картинка 602 из 1706">
            <a:hlinkClick r:id="rId2"/>
          </p:cNvPr>
          <p:cNvPicPr>
            <a:picLocks noGrp="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4211960" y="1412776"/>
            <a:ext cx="3888432" cy="3528392"/>
          </a:xfrm>
        </p:spPr>
      </p:pic>
    </p:spTree>
    <p:extLst>
      <p:ext uri="{BB962C8B-B14F-4D97-AF65-F5344CB8AC3E}">
        <p14:creationId xmlns="" xmlns:p14="http://schemas.microsoft.com/office/powerpoint/2010/main" val="4001563967"/>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p:txBody>
          <a:bodyPr>
            <a:normAutofit/>
          </a:bodyPr>
          <a:lstStyle/>
          <a:p>
            <a:pPr marL="17463" marR="0">
              <a:spcBef>
                <a:spcPct val="0"/>
              </a:spcBef>
            </a:pPr>
            <a:r>
              <a:rPr lang="ru-RU" altLang="ru-RU" sz="2000" b="1" dirty="0"/>
              <a:t>Моя планета – человеческий дом, </a:t>
            </a:r>
          </a:p>
          <a:p>
            <a:pPr marL="0" marR="0" indent="0">
              <a:spcBef>
                <a:spcPct val="0"/>
              </a:spcBef>
              <a:buNone/>
            </a:pPr>
            <a:r>
              <a:rPr lang="ru-RU" altLang="ru-RU" sz="2000" b="1" dirty="0"/>
              <a:t> Но как ей жить под дымным колпаком,</a:t>
            </a:r>
          </a:p>
          <a:p>
            <a:pPr marL="0" marR="0" indent="0">
              <a:spcBef>
                <a:spcPct val="0"/>
              </a:spcBef>
              <a:buNone/>
            </a:pPr>
            <a:r>
              <a:rPr lang="ru-RU" altLang="ru-RU" sz="2000" b="1" dirty="0"/>
              <a:t> Где сточная канава-океан?!</a:t>
            </a:r>
          </a:p>
          <a:p>
            <a:pPr marL="0" marR="0" indent="0">
              <a:spcBef>
                <a:spcPct val="0"/>
              </a:spcBef>
              <a:buNone/>
            </a:pPr>
            <a:r>
              <a:rPr lang="ru-RU" altLang="ru-RU" sz="2000" b="1" dirty="0"/>
              <a:t> Где вся природа поймана в капкан,</a:t>
            </a:r>
          </a:p>
          <a:p>
            <a:pPr marL="0" marR="0" indent="0">
              <a:spcBef>
                <a:spcPct val="0"/>
              </a:spcBef>
              <a:buNone/>
            </a:pPr>
            <a:r>
              <a:rPr lang="ru-RU" altLang="ru-RU" sz="2000" b="1" dirty="0"/>
              <a:t> Где места нет ни аисту, ни льву,</a:t>
            </a:r>
          </a:p>
          <a:p>
            <a:pPr marL="0" marR="0" indent="0">
              <a:spcBef>
                <a:spcPct val="0"/>
              </a:spcBef>
              <a:buNone/>
            </a:pPr>
            <a:r>
              <a:rPr lang="ru-RU" altLang="ru-RU" sz="2000" b="1" dirty="0"/>
              <a:t> Где стонут травы: больше не могу!..</a:t>
            </a:r>
          </a:p>
          <a:p>
            <a:pPr marL="17463">
              <a:spcBef>
                <a:spcPct val="0"/>
              </a:spcBef>
            </a:pPr>
            <a:endParaRPr lang="ru-RU" altLang="ru-RU" dirty="0"/>
          </a:p>
          <a:p>
            <a:endParaRPr lang="ru-RU" dirty="0"/>
          </a:p>
        </p:txBody>
      </p:sp>
      <p:pic>
        <p:nvPicPr>
          <p:cNvPr id="5" name="i-main-pic" descr="Картинка 883 из 1706">
            <a:hlinkClick r:id="rId2"/>
          </p:cNvPr>
          <p:cNvPicPr>
            <a:picLocks noGrp="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4211960" y="1556792"/>
            <a:ext cx="3816424" cy="3672408"/>
          </a:xfrm>
        </p:spPr>
      </p:pic>
    </p:spTree>
    <p:extLst>
      <p:ext uri="{BB962C8B-B14F-4D97-AF65-F5344CB8AC3E}">
        <p14:creationId xmlns="" xmlns:p14="http://schemas.microsoft.com/office/powerpoint/2010/main" val="208505031"/>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p:txBody>
          <a:bodyPr>
            <a:normAutofit/>
          </a:bodyPr>
          <a:lstStyle/>
          <a:p>
            <a:r>
              <a:rPr lang="ru-RU" altLang="ru-RU" sz="2000" b="1" dirty="0"/>
              <a:t>Ученые подсчитали, что каждый год во всем мире в водоемы попадает столько вредных веществ, что ими можно было бы заполнить 10 тысяч товарных поездов. Даже в водах Арктики нашли стиральный порошок.</a:t>
            </a:r>
          </a:p>
          <a:p>
            <a:endParaRPr lang="ru-RU" dirty="0"/>
          </a:p>
        </p:txBody>
      </p:sp>
      <p:pic>
        <p:nvPicPr>
          <p:cNvPr id="5" name="i-main-pic" descr="Картинка 963 из 1706">
            <a:hlinkClick r:id="rId2"/>
          </p:cNvPr>
          <p:cNvPicPr>
            <a:picLocks noGrp="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4427984" y="1628800"/>
            <a:ext cx="3672408" cy="3672408"/>
          </a:xfrm>
        </p:spPr>
      </p:pic>
    </p:spTree>
    <p:extLst>
      <p:ext uri="{BB962C8B-B14F-4D97-AF65-F5344CB8AC3E}">
        <p14:creationId xmlns="" xmlns:p14="http://schemas.microsoft.com/office/powerpoint/2010/main" val="2158290414"/>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836712"/>
            <a:ext cx="7772400" cy="1362456"/>
          </a:xfrm>
        </p:spPr>
        <p:txBody>
          <a:bodyPr>
            <a:normAutofit/>
          </a:bodyPr>
          <a:lstStyle/>
          <a:p>
            <a:r>
              <a:rPr lang="ru-RU" sz="8800" dirty="0"/>
              <a:t>           </a:t>
            </a:r>
            <a:r>
              <a:rPr lang="ru-RU" sz="8800" dirty="0">
                <a:solidFill>
                  <a:schemeClr val="tx1"/>
                </a:solidFill>
                <a:latin typeface="+mn-lt"/>
              </a:rPr>
              <a:t>Вода</a:t>
            </a:r>
            <a:r>
              <a:rPr lang="ru-RU" sz="8800" dirty="0"/>
              <a:t>     </a:t>
            </a:r>
          </a:p>
        </p:txBody>
      </p:sp>
      <p:sp>
        <p:nvSpPr>
          <p:cNvPr id="3" name="Текст 2"/>
          <p:cNvSpPr>
            <a:spLocks noGrp="1"/>
          </p:cNvSpPr>
          <p:nvPr>
            <p:ph type="body" idx="1"/>
          </p:nvPr>
        </p:nvSpPr>
        <p:spPr>
          <a:xfrm>
            <a:off x="467544" y="4149079"/>
            <a:ext cx="7772400" cy="3465799"/>
          </a:xfrm>
        </p:spPr>
        <p:txBody>
          <a:bodyPr>
            <a:normAutofit/>
          </a:bodyPr>
          <a:lstStyle/>
          <a:p>
            <a:r>
              <a:rPr lang="ru-RU" altLang="ru-RU" sz="2000" b="1" dirty="0"/>
              <a:t>"</a:t>
            </a:r>
            <a:r>
              <a:rPr lang="ru-RU" altLang="ru-RU" sz="1600" b="1" dirty="0"/>
              <a:t>Вода, у тебя нет ни вкуса, ни цвета, ни запаха, тебя невозможно описать, тобой наслаждаются, не ведая, что ты такое! Нельзя сказать, что ты необходима для жизни: ты сама жизнь... Ты самое большое богатство на свете... Ты наполняешь нас радостью, которую не объяснить нашими чувствами. С тобой возвращаются к нам силы, с которыми мы уже простились". (Антуан де Сент-Экзюпери)</a:t>
            </a:r>
          </a:p>
          <a:p>
            <a:endParaRPr lang="ru-RU" dirty="0"/>
          </a:p>
        </p:txBody>
      </p:sp>
      <p:pic>
        <p:nvPicPr>
          <p:cNvPr id="1026" name="Picture 2" descr="D:\depositphotos_61074991-stock-illustration-happy-water-drop.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96136" y="692697"/>
            <a:ext cx="2682034" cy="2808312"/>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D:\depositphotos_8438355-stock-illustration-cartoon-drops.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3046" y="687321"/>
            <a:ext cx="2813687" cy="281368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40285953"/>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sz="half" idx="1"/>
          </p:nvPr>
        </p:nvSpPr>
        <p:spPr/>
        <p:txBody>
          <a:bodyPr>
            <a:normAutofit/>
          </a:bodyPr>
          <a:lstStyle/>
          <a:p>
            <a:r>
              <a:rPr lang="ru-RU" altLang="ru-RU" sz="2000" b="1" dirty="0"/>
              <a:t>За год в атмосферу только одного углекислого газа выбрасывается 5 млрд. тонн. В результате истончается озоновый слой, появляются озоновые дыры. Постоянная озоновая дыра – над Антарктикой, временами расширяющаяся и уменьшающаяся – над Арктикой, Европой, Москвой</a:t>
            </a:r>
            <a:endParaRPr lang="ru-RU" sz="2000" b="1" dirty="0"/>
          </a:p>
        </p:txBody>
      </p:sp>
      <p:pic>
        <p:nvPicPr>
          <p:cNvPr id="7" name="i-main-pic" descr="Картинка 2 из 9121">
            <a:hlinkClick r:id="rId2"/>
          </p:cNvPr>
          <p:cNvPicPr>
            <a:picLocks noGrp="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4427984" y="1916832"/>
            <a:ext cx="3528392" cy="3672408"/>
          </a:xfrm>
        </p:spPr>
      </p:pic>
    </p:spTree>
    <p:extLst>
      <p:ext uri="{BB962C8B-B14F-4D97-AF65-F5344CB8AC3E}">
        <p14:creationId xmlns="" xmlns:p14="http://schemas.microsoft.com/office/powerpoint/2010/main" val="1094931695"/>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p:txBody>
          <a:bodyPr>
            <a:normAutofit/>
          </a:bodyPr>
          <a:lstStyle/>
          <a:p>
            <a:r>
              <a:rPr lang="ru-RU" altLang="ru-RU" sz="2000" b="1" dirty="0"/>
              <a:t>В результате деятельности человека в реках Европы – Сене, Дунае, Рейне, Волге – нельзя купаться. В сибирских реках из-за затонувшего леса и загрязненных стоков появились микроорганизмы, которые очень вредны для людей и животных.</a:t>
            </a:r>
          </a:p>
          <a:p>
            <a:endParaRPr lang="ru-RU" b="1" dirty="0"/>
          </a:p>
        </p:txBody>
      </p:sp>
      <p:pic>
        <p:nvPicPr>
          <p:cNvPr id="5" name="Содержимое 7" descr="http://img-fotki.yandex.ru/get/4/nemka23.2/0_18df_1debf00d_XL">
            <a:hlinkClick r:id="rId2"/>
          </p:cNvPr>
          <p:cNvPicPr>
            <a:picLocks noGrp="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4355976" y="1844824"/>
            <a:ext cx="3384376" cy="3528392"/>
          </a:xfrm>
        </p:spPr>
      </p:pic>
    </p:spTree>
    <p:extLst>
      <p:ext uri="{BB962C8B-B14F-4D97-AF65-F5344CB8AC3E}">
        <p14:creationId xmlns="" xmlns:p14="http://schemas.microsoft.com/office/powerpoint/2010/main" val="830969523"/>
      </p:ext>
    </p:extLst>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p:txBody>
          <a:bodyPr>
            <a:normAutofit/>
          </a:bodyPr>
          <a:lstStyle/>
          <a:p>
            <a:pPr marL="17463">
              <a:spcBef>
                <a:spcPct val="0"/>
              </a:spcBef>
            </a:pPr>
            <a:r>
              <a:rPr lang="ru-RU" altLang="ru-RU" sz="2000" b="1" dirty="0"/>
              <a:t>Речушка вдоль околицы текла Негромкая..,</a:t>
            </a:r>
            <a:br>
              <a:rPr lang="ru-RU" altLang="ru-RU" sz="2000" b="1" dirty="0"/>
            </a:br>
            <a:r>
              <a:rPr lang="ru-RU" altLang="ru-RU" sz="2000" b="1" dirty="0"/>
              <a:t>Но мы любим ее, дети,</a:t>
            </a:r>
            <a:br>
              <a:rPr lang="ru-RU" altLang="ru-RU" sz="2000" b="1" dirty="0"/>
            </a:br>
            <a:r>
              <a:rPr lang="ru-RU" altLang="ru-RU" sz="2000" b="1" dirty="0"/>
              <a:t>Она ведь первою для нас была и, значит,</a:t>
            </a:r>
          </a:p>
          <a:p>
            <a:pPr marL="17463">
              <a:spcBef>
                <a:spcPct val="0"/>
              </a:spcBef>
            </a:pPr>
            <a:r>
              <a:rPr lang="ru-RU" altLang="ru-RU" sz="2000" b="1" dirty="0"/>
              <a:t>Лучшею на свете.</a:t>
            </a:r>
            <a:br>
              <a:rPr lang="ru-RU" altLang="ru-RU" sz="2000" b="1" dirty="0"/>
            </a:br>
            <a:r>
              <a:rPr lang="ru-RU" altLang="ru-RU" sz="2000" b="1" dirty="0"/>
              <a:t>Сейчас в ней всякий хлам и ржавь, и слизь зеленая,</a:t>
            </a:r>
            <a:br>
              <a:rPr lang="ru-RU" altLang="ru-RU" sz="2000" b="1" dirty="0"/>
            </a:br>
            <a:r>
              <a:rPr lang="ru-RU" altLang="ru-RU" sz="2000" b="1" dirty="0"/>
              <a:t>Хвоща ростки едва пробились,</a:t>
            </a:r>
            <a:br>
              <a:rPr lang="ru-RU" altLang="ru-RU" sz="2000" b="1" dirty="0"/>
            </a:br>
            <a:r>
              <a:rPr lang="ru-RU" altLang="ru-RU" sz="2000" b="1" dirty="0"/>
              <a:t>Как будто люди целью задались убить ее —</a:t>
            </a:r>
            <a:br>
              <a:rPr lang="ru-RU" altLang="ru-RU" sz="2000" b="1" dirty="0"/>
            </a:br>
            <a:r>
              <a:rPr lang="ru-RU" altLang="ru-RU" sz="2000" b="1" dirty="0"/>
              <a:t>И своего добились.</a:t>
            </a:r>
          </a:p>
          <a:p>
            <a:pPr marL="17463">
              <a:spcBef>
                <a:spcPct val="0"/>
              </a:spcBef>
            </a:pPr>
            <a:endParaRPr lang="ru-RU" altLang="ru-RU" dirty="0"/>
          </a:p>
          <a:p>
            <a:endParaRPr lang="ru-RU" dirty="0"/>
          </a:p>
        </p:txBody>
      </p:sp>
      <p:pic>
        <p:nvPicPr>
          <p:cNvPr id="5" name="i-main-pic" descr="Картинка 36 из 9121">
            <a:hlinkClick r:id="rId2"/>
          </p:cNvPr>
          <p:cNvPicPr>
            <a:picLocks noGrp="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4427985" y="1844824"/>
            <a:ext cx="3312368" cy="3672408"/>
          </a:xfrm>
        </p:spPr>
      </p:pic>
    </p:spTree>
    <p:extLst>
      <p:ext uri="{BB962C8B-B14F-4D97-AF65-F5344CB8AC3E}">
        <p14:creationId xmlns="" xmlns:p14="http://schemas.microsoft.com/office/powerpoint/2010/main" val="3879942174"/>
      </p:ext>
    </p:extLst>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827584" y="624641"/>
            <a:ext cx="7416824" cy="5560684"/>
          </a:xfrm>
          <a:prstGeom prst="rect">
            <a:avLst/>
          </a:prstGeom>
          <a:noFill/>
          <a:ln w="9525">
            <a:noFill/>
            <a:miter lim="800000"/>
            <a:headEnd/>
            <a:tailEnd/>
          </a:ln>
          <a:effectLst/>
        </p:spPr>
      </p:pic>
    </p:spTree>
    <p:extLst>
      <p:ext uri="{BB962C8B-B14F-4D97-AF65-F5344CB8AC3E}">
        <p14:creationId xmlns="" xmlns:p14="http://schemas.microsoft.com/office/powerpoint/2010/main" val="360829850"/>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4687" y="332656"/>
            <a:ext cx="8305800" cy="1143000"/>
          </a:xfrm>
        </p:spPr>
        <p:txBody>
          <a:bodyPr>
            <a:normAutofit fontScale="90000"/>
          </a:bodyPr>
          <a:lstStyle/>
          <a:p>
            <a:r>
              <a:rPr lang="ru-RU" dirty="0" err="1">
                <a:solidFill>
                  <a:srgbClr val="7030A0"/>
                </a:solidFill>
                <a:latin typeface="+mn-lt"/>
              </a:rPr>
              <a:t>Электроудочки</a:t>
            </a:r>
            <a:r>
              <a:rPr lang="ru-RU" dirty="0">
                <a:solidFill>
                  <a:srgbClr val="7030A0"/>
                </a:solidFill>
                <a:latin typeface="+mn-lt"/>
              </a:rPr>
              <a:t> убивают ры</a:t>
            </a:r>
            <a:r>
              <a:rPr lang="ru-RU" dirty="0">
                <a:solidFill>
                  <a:srgbClr val="7030A0"/>
                </a:solidFill>
              </a:rPr>
              <a:t>б</a:t>
            </a:r>
          </a:p>
        </p:txBody>
      </p:sp>
      <p:pic>
        <p:nvPicPr>
          <p:cNvPr id="3" name="i-main-pic" descr="Картинка 427 из 1706">
            <a:hlinkClick r:id="rId2"/>
          </p:cNvPr>
          <p:cNvPicPr>
            <a:picLocks/>
          </p:cNvPicPr>
          <p:nvPr/>
        </p:nvPicPr>
        <p:blipFill>
          <a:blip r:embed="rId3" cstate="print">
            <a:extLst>
              <a:ext uri="{28A0092B-C50C-407E-A947-70E740481C1C}">
                <a14:useLocalDpi xmlns="" xmlns:a14="http://schemas.microsoft.com/office/drawing/2010/main" val="0"/>
              </a:ext>
            </a:extLst>
          </a:blip>
          <a:srcRect/>
          <a:stretch>
            <a:fillRect/>
          </a:stretch>
        </p:blipFill>
        <p:spPr>
          <a:xfrm>
            <a:off x="755576" y="1556792"/>
            <a:ext cx="7200800" cy="3816424"/>
          </a:xfrm>
          <a:prstGeom prst="rect">
            <a:avLst/>
          </a:prstGeom>
        </p:spPr>
      </p:pic>
    </p:spTree>
    <p:extLst>
      <p:ext uri="{BB962C8B-B14F-4D97-AF65-F5344CB8AC3E}">
        <p14:creationId xmlns="" xmlns:p14="http://schemas.microsoft.com/office/powerpoint/2010/main" val="3946505167"/>
      </p:ext>
    </p:extLst>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564672"/>
          </a:xfrm>
        </p:spPr>
        <p:txBody>
          <a:bodyPr>
            <a:normAutofit fontScale="90000"/>
          </a:bodyPr>
          <a:lstStyle/>
          <a:p>
            <a:r>
              <a:rPr lang="ru-RU" dirty="0"/>
              <a:t>    </a:t>
            </a:r>
            <a:r>
              <a:rPr lang="ru-RU" dirty="0">
                <a:solidFill>
                  <a:srgbClr val="7030A0"/>
                </a:solidFill>
                <a:latin typeface="+mn-lt"/>
              </a:rPr>
              <a:t>Если ты не потушил костёр</a:t>
            </a:r>
          </a:p>
        </p:txBody>
      </p:sp>
      <p:pic>
        <p:nvPicPr>
          <p:cNvPr id="3" name="Picture 4" descr="u3_1420490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31640" y="1359683"/>
            <a:ext cx="6624736" cy="43735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877158017"/>
      </p:ext>
    </p:extLst>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im7-tub-ru.yandex.net/i?id=156554065-48-72&amp;n=21"/>
          <p:cNvPicPr>
            <a:picLocks noChangeAspect="1" noChangeArrowheads="1"/>
          </p:cNvPicPr>
          <p:nvPr/>
        </p:nvPicPr>
        <p:blipFill>
          <a:blip r:embed="rId2" cstate="print"/>
          <a:srcRect/>
          <a:stretch>
            <a:fillRect/>
          </a:stretch>
        </p:blipFill>
        <p:spPr bwMode="auto">
          <a:xfrm>
            <a:off x="6156176" y="2113488"/>
            <a:ext cx="2448272" cy="2119010"/>
          </a:xfrm>
          <a:prstGeom prst="ellipse">
            <a:avLst/>
          </a:prstGeom>
          <a:noFill/>
          <a:ln w="57150">
            <a:solidFill>
              <a:srgbClr val="FF0000"/>
            </a:solidFill>
          </a:ln>
        </p:spPr>
      </p:pic>
      <p:pic>
        <p:nvPicPr>
          <p:cNvPr id="35844" name="Picture 4" descr="http://im0-tub-ru.yandex.net/i?id=171818818-63-72&amp;n=21"/>
          <p:cNvPicPr>
            <a:picLocks noChangeAspect="1" noChangeArrowheads="1"/>
          </p:cNvPicPr>
          <p:nvPr/>
        </p:nvPicPr>
        <p:blipFill>
          <a:blip r:embed="rId3" cstate="print"/>
          <a:srcRect/>
          <a:stretch>
            <a:fillRect/>
          </a:stretch>
        </p:blipFill>
        <p:spPr bwMode="auto">
          <a:xfrm>
            <a:off x="641852" y="1772816"/>
            <a:ext cx="2634003" cy="2088232"/>
          </a:xfrm>
          <a:prstGeom prst="ellipse">
            <a:avLst/>
          </a:prstGeom>
          <a:noFill/>
          <a:ln w="57150">
            <a:solidFill>
              <a:srgbClr val="92D050"/>
            </a:solidFill>
          </a:ln>
        </p:spPr>
      </p:pic>
      <p:pic>
        <p:nvPicPr>
          <p:cNvPr id="35846" name="Picture 6" descr="http://im2-tub-ru.yandex.net/i?id=82952672-65-72&amp;n=21"/>
          <p:cNvPicPr>
            <a:picLocks noChangeAspect="1" noChangeArrowheads="1"/>
          </p:cNvPicPr>
          <p:nvPr/>
        </p:nvPicPr>
        <p:blipFill>
          <a:blip r:embed="rId4" cstate="print"/>
          <a:srcRect/>
          <a:stretch>
            <a:fillRect/>
          </a:stretch>
        </p:blipFill>
        <p:spPr bwMode="auto">
          <a:xfrm>
            <a:off x="3419872" y="4077072"/>
            <a:ext cx="2448272" cy="2247169"/>
          </a:xfrm>
          <a:prstGeom prst="ellipse">
            <a:avLst/>
          </a:prstGeom>
          <a:noFill/>
          <a:ln w="57150">
            <a:solidFill>
              <a:srgbClr val="FFFF00"/>
            </a:solidFill>
          </a:ln>
        </p:spPr>
      </p:pic>
      <p:pic>
        <p:nvPicPr>
          <p:cNvPr id="35850" name="Picture 10" descr="http://im1-tub-ru.yandex.net/i?id=444759614-34-72&amp;n=21"/>
          <p:cNvPicPr>
            <a:picLocks noChangeAspect="1" noChangeArrowheads="1"/>
          </p:cNvPicPr>
          <p:nvPr/>
        </p:nvPicPr>
        <p:blipFill>
          <a:blip r:embed="rId5" cstate="print"/>
          <a:srcRect/>
          <a:stretch>
            <a:fillRect/>
          </a:stretch>
        </p:blipFill>
        <p:spPr bwMode="auto">
          <a:xfrm>
            <a:off x="3563888" y="320197"/>
            <a:ext cx="2304256" cy="2104908"/>
          </a:xfrm>
          <a:prstGeom prst="ellipse">
            <a:avLst/>
          </a:prstGeom>
          <a:noFill/>
          <a:ln w="57150">
            <a:solidFill>
              <a:srgbClr val="0070C0"/>
            </a:solidFill>
          </a:ln>
        </p:spPr>
      </p:pic>
      <p:sp>
        <p:nvSpPr>
          <p:cNvPr id="10" name="Стрелка вниз 9"/>
          <p:cNvSpPr/>
          <p:nvPr/>
        </p:nvSpPr>
        <p:spPr>
          <a:xfrm>
            <a:off x="2555776" y="3789040"/>
            <a:ext cx="288032" cy="2016224"/>
          </a:xfrm>
          <a:prstGeom prst="downArrow">
            <a:avLst>
              <a:gd name="adj1" fmla="val 50000"/>
              <a:gd name="adj2" fmla="val 144446"/>
            </a:avLst>
          </a:prstGeom>
          <a:scene3d>
            <a:camera prst="orthographicFront">
              <a:rot lat="3000000" lon="0" rev="2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2771800" y="188640"/>
            <a:ext cx="288032" cy="2016224"/>
          </a:xfrm>
          <a:prstGeom prst="downArrow">
            <a:avLst>
              <a:gd name="adj1" fmla="val 50000"/>
              <a:gd name="adj2" fmla="val 144446"/>
            </a:avLst>
          </a:prstGeom>
          <a:scene3d>
            <a:camera prst="orthographicFront">
              <a:rot lat="3000000" lon="0" rev="7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низ 11"/>
          <p:cNvSpPr/>
          <p:nvPr/>
        </p:nvSpPr>
        <p:spPr>
          <a:xfrm>
            <a:off x="6588224" y="332656"/>
            <a:ext cx="288032" cy="2016224"/>
          </a:xfrm>
          <a:prstGeom prst="downArrow">
            <a:avLst>
              <a:gd name="adj1" fmla="val 50000"/>
              <a:gd name="adj2" fmla="val 144446"/>
            </a:avLst>
          </a:prstGeom>
          <a:scene3d>
            <a:camera prst="orthographicFront">
              <a:rot lat="3000000" lon="0" rev="3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a:off x="6588224" y="3861048"/>
            <a:ext cx="288032" cy="2016224"/>
          </a:xfrm>
          <a:prstGeom prst="downArrow">
            <a:avLst>
              <a:gd name="adj1" fmla="val 50000"/>
              <a:gd name="adj2" fmla="val 144446"/>
            </a:avLst>
          </a:prstGeom>
          <a:scene3d>
            <a:camera prst="orthographicFront">
              <a:rot lat="3000000" lon="0" rev="18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четверенная стрелка 14"/>
          <p:cNvSpPr/>
          <p:nvPr/>
        </p:nvSpPr>
        <p:spPr>
          <a:xfrm>
            <a:off x="3491880" y="2636912"/>
            <a:ext cx="2520280" cy="1296144"/>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1143000"/>
          </a:xfrm>
        </p:spPr>
        <p:txBody>
          <a:bodyPr/>
          <a:lstStyle/>
          <a:p>
            <a:pPr algn="ctr"/>
            <a:r>
              <a:rPr lang="ru-RU" b="1" dirty="0">
                <a:solidFill>
                  <a:srgbClr val="7030A0"/>
                </a:solidFill>
                <a:latin typeface="+mn-lt"/>
              </a:rPr>
              <a:t>Береги природу</a:t>
            </a:r>
          </a:p>
        </p:txBody>
      </p:sp>
      <p:sp>
        <p:nvSpPr>
          <p:cNvPr id="3" name="Содержимое 2"/>
          <p:cNvSpPr>
            <a:spLocks noGrp="1"/>
          </p:cNvSpPr>
          <p:nvPr>
            <p:ph idx="1"/>
          </p:nvPr>
        </p:nvSpPr>
        <p:spPr>
          <a:xfrm>
            <a:off x="323528" y="1556792"/>
            <a:ext cx="8301608" cy="4677152"/>
          </a:xfrm>
        </p:spPr>
        <p:txBody>
          <a:bodyPr>
            <a:normAutofit/>
          </a:bodyPr>
          <a:lstStyle/>
          <a:p>
            <a:pPr>
              <a:buNone/>
            </a:pPr>
            <a:r>
              <a:rPr lang="ru-RU" sz="2000" b="1" dirty="0"/>
              <a:t>Мы любим лес в любое время года,</a:t>
            </a:r>
          </a:p>
          <a:p>
            <a:pPr>
              <a:buNone/>
            </a:pPr>
            <a:r>
              <a:rPr lang="ru-RU" sz="2000" b="1" dirty="0"/>
              <a:t> Мы слышим речек медленную речь,</a:t>
            </a:r>
          </a:p>
          <a:p>
            <a:pPr>
              <a:buNone/>
            </a:pPr>
            <a:r>
              <a:rPr lang="ru-RU" sz="2000" b="1" dirty="0"/>
              <a:t>Все это называется – природа,</a:t>
            </a:r>
          </a:p>
          <a:p>
            <a:pPr>
              <a:buNone/>
            </a:pPr>
            <a:r>
              <a:rPr lang="ru-RU" sz="2000" b="1" dirty="0"/>
              <a:t>Давайте же всегда ее беречь!</a:t>
            </a:r>
          </a:p>
        </p:txBody>
      </p:sp>
      <p:pic>
        <p:nvPicPr>
          <p:cNvPr id="36868" name="Picture 4" descr="http://im0-tub-ru.yandex.net/i?id=302288535-58-72&amp;n=21"/>
          <p:cNvPicPr>
            <a:picLocks noChangeAspect="1" noChangeArrowheads="1"/>
          </p:cNvPicPr>
          <p:nvPr/>
        </p:nvPicPr>
        <p:blipFill>
          <a:blip r:embed="rId2" cstate="print"/>
          <a:srcRect/>
          <a:stretch>
            <a:fillRect/>
          </a:stretch>
        </p:blipFill>
        <p:spPr bwMode="auto">
          <a:xfrm>
            <a:off x="1763689" y="3068960"/>
            <a:ext cx="4896544" cy="2992332"/>
          </a:xfrm>
          <a:prstGeom prst="rect">
            <a:avLst/>
          </a:prstGeom>
          <a:noFill/>
        </p:spPr>
      </p:pic>
    </p:spTree>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r>
              <a:rPr lang="ru-RU" dirty="0">
                <a:solidFill>
                  <a:srgbClr val="7030A0"/>
                </a:solidFill>
                <a:latin typeface="+mn-lt"/>
              </a:rPr>
              <a:t>Как избавиться от мусора</a:t>
            </a:r>
          </a:p>
        </p:txBody>
      </p:sp>
      <p:sp>
        <p:nvSpPr>
          <p:cNvPr id="3" name="Прямоугольник 2"/>
          <p:cNvSpPr/>
          <p:nvPr/>
        </p:nvSpPr>
        <p:spPr>
          <a:xfrm>
            <a:off x="467544" y="2301060"/>
            <a:ext cx="7776864" cy="707886"/>
          </a:xfrm>
          <a:prstGeom prst="rect">
            <a:avLst/>
          </a:prstGeom>
        </p:spPr>
        <p:txBody>
          <a:bodyPr wrap="square">
            <a:spAutoFit/>
          </a:bodyPr>
          <a:lstStyle/>
          <a:p>
            <a:r>
              <a:rPr lang="ru-RU" altLang="ru-RU" sz="2000" b="1" dirty="0"/>
              <a:t>Мусор выбрасывать в специально отведенные контейнеры</a:t>
            </a:r>
          </a:p>
          <a:p>
            <a:r>
              <a:rPr lang="ru-RU" altLang="ru-RU" sz="2000" b="1" dirty="0"/>
              <a:t>Строить заводы по переработке мусора.</a:t>
            </a:r>
          </a:p>
        </p:txBody>
      </p:sp>
      <p:pic>
        <p:nvPicPr>
          <p:cNvPr id="4" name="Picture 8" descr="j021533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87624" y="3212976"/>
            <a:ext cx="1306513" cy="1247775"/>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6" descr="j021519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31840" y="2924944"/>
            <a:ext cx="1733550" cy="1916113"/>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9" descr="j034361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076056" y="2852936"/>
            <a:ext cx="2787650" cy="210343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68937484"/>
      </p:ext>
    </p:extLst>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p:txBody>
          <a:bodyPr>
            <a:normAutofit/>
          </a:bodyPr>
          <a:lstStyle/>
          <a:p>
            <a:pPr marL="17463" marR="0">
              <a:spcBef>
                <a:spcPct val="0"/>
              </a:spcBef>
            </a:pPr>
            <a:r>
              <a:rPr lang="ru-RU" altLang="ru-RU" sz="2000" b="1" dirty="0"/>
              <a:t>Покидая лес, луг, ручей посмотрите, что вы оставляете после себя.</a:t>
            </a:r>
          </a:p>
          <a:p>
            <a:pPr marL="0" marR="0" indent="0">
              <a:spcBef>
                <a:spcPct val="0"/>
              </a:spcBef>
              <a:buNone/>
            </a:pPr>
            <a:r>
              <a:rPr lang="ru-RU" altLang="ru-RU" sz="2000" b="1" dirty="0"/>
              <a:t>Пусть после вашего ухода ручей останется </a:t>
            </a:r>
          </a:p>
          <a:p>
            <a:pPr marL="0" marR="0" indent="0">
              <a:spcBef>
                <a:spcPct val="0"/>
              </a:spcBef>
              <a:buNone/>
            </a:pPr>
            <a:r>
              <a:rPr lang="ru-RU" altLang="ru-RU" sz="2000" b="1" dirty="0"/>
              <a:t>прозрачным, лес -зелёным, трава – пушистой, а ваша совесть чистой</a:t>
            </a:r>
            <a:endParaRPr lang="ru-RU" sz="2000" b="1" dirty="0"/>
          </a:p>
        </p:txBody>
      </p:sp>
      <p:pic>
        <p:nvPicPr>
          <p:cNvPr id="5" name="Содержимое 7" descr="http://www.amber-tiger.jp/auction/waterfal.jpg">
            <a:hlinkClick r:id="rId2"/>
          </p:cNvPr>
          <p:cNvPicPr>
            <a:picLocks noGrp="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4283968" y="1916832"/>
            <a:ext cx="3600400" cy="3240360"/>
          </a:xfrm>
        </p:spPr>
      </p:pic>
    </p:spTree>
    <p:extLst>
      <p:ext uri="{BB962C8B-B14F-4D97-AF65-F5344CB8AC3E}">
        <p14:creationId xmlns="" xmlns:p14="http://schemas.microsoft.com/office/powerpoint/2010/main" val="4264468603"/>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85518"/>
            <a:ext cx="8101984" cy="1008112"/>
          </a:xfrm>
        </p:spPr>
        <p:txBody>
          <a:bodyPr/>
          <a:lstStyle/>
          <a:p>
            <a:r>
              <a:rPr lang="ru-RU" dirty="0">
                <a:solidFill>
                  <a:srgbClr val="7030A0"/>
                </a:solidFill>
                <a:latin typeface="+mn-lt"/>
              </a:rPr>
              <a:t>В каком виде бывает вода</a:t>
            </a:r>
          </a:p>
        </p:txBody>
      </p:sp>
      <p:pic>
        <p:nvPicPr>
          <p:cNvPr id="3" name="Picture 8" descr="0_1d6c6_4443fa56_XL[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99592" y="1483316"/>
            <a:ext cx="3733060" cy="2233716"/>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10" descr="красивыекартинки 00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67805" y="1489634"/>
            <a:ext cx="3792627" cy="2398516"/>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12" descr="красивыекартинки 12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99592" y="4102493"/>
            <a:ext cx="3658415" cy="2302342"/>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9" descr="красивыекартинки 00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666640" y="3914418"/>
            <a:ext cx="3721784" cy="246276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89713053"/>
      </p:ext>
    </p:extLst>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466043" cy="1656184"/>
          </a:xfrm>
        </p:spPr>
        <p:txBody>
          <a:bodyPr>
            <a:normAutofit fontScale="90000"/>
          </a:bodyPr>
          <a:lstStyle/>
          <a:p>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
            </a:r>
            <a:br>
              <a:rPr lang="ru-RU" dirty="0" smtClean="0">
                <a:solidFill>
                  <a:srgbClr val="7030A0"/>
                </a:solidFill>
                <a:latin typeface="+mn-lt"/>
              </a:rPr>
            </a:br>
            <a:r>
              <a:rPr lang="ru-RU" dirty="0" smtClean="0">
                <a:solidFill>
                  <a:srgbClr val="7030A0"/>
                </a:solidFill>
                <a:latin typeface="+mn-lt"/>
              </a:rPr>
              <a:t>Берегите леса-это «лёгкие» нашей планеты</a:t>
            </a:r>
            <a:endParaRPr lang="ru-RU" dirty="0">
              <a:solidFill>
                <a:srgbClr val="7030A0"/>
              </a:solidFill>
              <a:latin typeface="+mn-lt"/>
            </a:endParaRPr>
          </a:p>
        </p:txBody>
      </p:sp>
      <p:pic>
        <p:nvPicPr>
          <p:cNvPr id="3" name="Рисунок 2" descr="187-1024.jpg"/>
          <p:cNvPicPr>
            <a:picLocks noChangeAspect="1"/>
          </p:cNvPicPr>
          <p:nvPr/>
        </p:nvPicPr>
        <p:blipFill>
          <a:blip r:embed="rId2" cstate="print"/>
          <a:stretch>
            <a:fillRect/>
          </a:stretch>
        </p:blipFill>
        <p:spPr>
          <a:xfrm>
            <a:off x="1115616" y="1988840"/>
            <a:ext cx="6292941" cy="4175744"/>
          </a:xfrm>
          <a:prstGeom prst="rect">
            <a:avLst/>
          </a:prstGeom>
        </p:spPr>
      </p:pic>
    </p:spTree>
    <p:extLst>
      <p:ext uri="{BB962C8B-B14F-4D97-AF65-F5344CB8AC3E}">
        <p14:creationId xmlns="" xmlns:p14="http://schemas.microsoft.com/office/powerpoint/2010/main" val="2356465905"/>
      </p:ext>
    </p:extLst>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img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71599" y="674694"/>
            <a:ext cx="7344817" cy="550861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17900125"/>
      </p:ext>
    </p:extLst>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img1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7584" y="620688"/>
            <a:ext cx="7488832" cy="561662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0302227"/>
      </p:ext>
    </p:extLst>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img2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5576" y="548681"/>
            <a:ext cx="7704856" cy="561662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10259292"/>
      </p:ext>
    </p:extLst>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99592" y="764704"/>
            <a:ext cx="6768752" cy="514520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87551999"/>
      </p:ext>
    </p:extLst>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BB28192D-51EB-48B7-AFA4-CC2ABA41864F}"/>
              </a:ext>
            </a:extLst>
          </p:cNvPr>
          <p:cNvSpPr>
            <a:spLocks noGrp="1"/>
          </p:cNvSpPr>
          <p:nvPr>
            <p:ph idx="1"/>
          </p:nvPr>
        </p:nvSpPr>
        <p:spPr>
          <a:xfrm>
            <a:off x="457200" y="1124744"/>
            <a:ext cx="8229600" cy="5199856"/>
          </a:xfrm>
        </p:spPr>
        <p:txBody>
          <a:bodyPr>
            <a:normAutofit/>
          </a:bodyPr>
          <a:lstStyle/>
          <a:p>
            <a:pPr marL="0" indent="0" algn="ctr">
              <a:buNone/>
            </a:pPr>
            <a:r>
              <a:rPr lang="ru-RU" sz="8000" b="1" dirty="0">
                <a:solidFill>
                  <a:srgbClr val="0070C0"/>
                </a:solidFill>
              </a:rPr>
              <a:t>Спасибо за внимание!</a:t>
            </a:r>
          </a:p>
        </p:txBody>
      </p:sp>
      <p:pic>
        <p:nvPicPr>
          <p:cNvPr id="5" name="Рисунок 4">
            <a:extLst>
              <a:ext uri="{FF2B5EF4-FFF2-40B4-BE49-F238E27FC236}">
                <a16:creationId xmlns="" xmlns:a16="http://schemas.microsoft.com/office/drawing/2014/main" id="{992A99F7-CECE-4C9F-8C8C-AF1BAA1CD139}"/>
              </a:ext>
            </a:extLst>
          </p:cNvPr>
          <p:cNvPicPr>
            <a:picLocks noChangeAspect="1"/>
          </p:cNvPicPr>
          <p:nvPr/>
        </p:nvPicPr>
        <p:blipFill>
          <a:blip r:embed="rId2" cstate="print">
            <a:extLst>
              <a:ext uri="{28A0092B-C50C-407E-A947-70E740481C1C}">
                <a14:useLocalDpi xmlns="" xmlns:a14="http://schemas.microsoft.com/office/drawing/2010/main" val="0"/>
              </a:ext>
              <a:ext uri="{837473B0-CC2E-450A-ABE3-18F120FF3D39}">
                <a1611:picAttrSrcUrl xmlns="" xmlns:a1611="http://schemas.microsoft.com/office/drawing/2016/11/main" r:id="rId3"/>
              </a:ext>
            </a:extLst>
          </a:blip>
          <a:stretch>
            <a:fillRect/>
          </a:stretch>
        </p:blipFill>
        <p:spPr>
          <a:xfrm>
            <a:off x="3275856" y="3429000"/>
            <a:ext cx="2886017" cy="2281436"/>
          </a:xfrm>
          <a:prstGeom prst="rect">
            <a:avLst/>
          </a:prstGeom>
        </p:spPr>
      </p:pic>
    </p:spTree>
    <p:extLst>
      <p:ext uri="{BB962C8B-B14F-4D97-AF65-F5344CB8AC3E}">
        <p14:creationId xmlns="" xmlns:p14="http://schemas.microsoft.com/office/powerpoint/2010/main" val="2522405825"/>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       </a:t>
            </a:r>
            <a:r>
              <a:rPr lang="ru-RU" sz="6000" dirty="0">
                <a:solidFill>
                  <a:srgbClr val="7030A0"/>
                </a:solidFill>
                <a:latin typeface="+mn-lt"/>
              </a:rPr>
              <a:t>Превращения воды</a:t>
            </a:r>
          </a:p>
        </p:txBody>
      </p:sp>
      <p:pic>
        <p:nvPicPr>
          <p:cNvPr id="1026" name="Picture 2" descr="D:\0006-006-Kakaja-byvaet-vod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43607" y="2204864"/>
            <a:ext cx="6768753" cy="372264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95138275"/>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im7-tub-ru.yandex.net/i?id=362988600-67-72&amp;n=21"/>
          <p:cNvPicPr>
            <a:picLocks noChangeAspect="1" noChangeArrowheads="1"/>
          </p:cNvPicPr>
          <p:nvPr/>
        </p:nvPicPr>
        <p:blipFill>
          <a:blip r:embed="rId2" cstate="print"/>
          <a:srcRect/>
          <a:stretch>
            <a:fillRect/>
          </a:stretch>
        </p:blipFill>
        <p:spPr bwMode="auto">
          <a:xfrm>
            <a:off x="1115616" y="2276872"/>
            <a:ext cx="2376264" cy="1656184"/>
          </a:xfrm>
          <a:prstGeom prst="rect">
            <a:avLst/>
          </a:prstGeom>
          <a:noFill/>
        </p:spPr>
      </p:pic>
      <p:pic>
        <p:nvPicPr>
          <p:cNvPr id="4" name="Picture 4" descr="http://im3-tub-ru.yandex.net/i?id=10369816-47-72&amp;n=21"/>
          <p:cNvPicPr>
            <a:picLocks noChangeAspect="1" noChangeArrowheads="1"/>
          </p:cNvPicPr>
          <p:nvPr/>
        </p:nvPicPr>
        <p:blipFill>
          <a:blip r:embed="rId3" cstate="print"/>
          <a:srcRect/>
          <a:stretch>
            <a:fillRect/>
          </a:stretch>
        </p:blipFill>
        <p:spPr bwMode="auto">
          <a:xfrm>
            <a:off x="6012160" y="2348880"/>
            <a:ext cx="2088232" cy="1800200"/>
          </a:xfrm>
          <a:prstGeom prst="rect">
            <a:avLst/>
          </a:prstGeom>
          <a:noFill/>
          <a:ln>
            <a:solidFill>
              <a:srgbClr val="7030A0"/>
            </a:solidFill>
          </a:ln>
        </p:spPr>
      </p:pic>
      <p:pic>
        <p:nvPicPr>
          <p:cNvPr id="27652" name="Picture 4" descr="http://im1-tub-ru.yandex.net/i?id=389311090-02-72&amp;n=21"/>
          <p:cNvPicPr>
            <a:picLocks noChangeAspect="1" noChangeArrowheads="1"/>
          </p:cNvPicPr>
          <p:nvPr/>
        </p:nvPicPr>
        <p:blipFill>
          <a:blip r:embed="rId4" cstate="print"/>
          <a:srcRect/>
          <a:stretch>
            <a:fillRect/>
          </a:stretch>
        </p:blipFill>
        <p:spPr bwMode="auto">
          <a:xfrm>
            <a:off x="3563888" y="4293096"/>
            <a:ext cx="2351781" cy="1656184"/>
          </a:xfrm>
          <a:prstGeom prst="rect">
            <a:avLst/>
          </a:prstGeom>
          <a:noFill/>
        </p:spPr>
      </p:pic>
      <p:pic>
        <p:nvPicPr>
          <p:cNvPr id="27654" name="Picture 6" descr="http://im3-tub-ru.yandex.net/i?id=175445937-38-72&amp;n=21"/>
          <p:cNvPicPr>
            <a:picLocks noChangeAspect="1" noChangeArrowheads="1"/>
          </p:cNvPicPr>
          <p:nvPr/>
        </p:nvPicPr>
        <p:blipFill>
          <a:blip r:embed="rId5" cstate="print"/>
          <a:srcRect/>
          <a:stretch>
            <a:fillRect/>
          </a:stretch>
        </p:blipFill>
        <p:spPr bwMode="auto">
          <a:xfrm>
            <a:off x="6156176" y="332656"/>
            <a:ext cx="2016224" cy="1600456"/>
          </a:xfrm>
          <a:prstGeom prst="rect">
            <a:avLst/>
          </a:prstGeom>
          <a:noFill/>
        </p:spPr>
      </p:pic>
      <p:pic>
        <p:nvPicPr>
          <p:cNvPr id="27656" name="Picture 8" descr="http://im3-tub-ru.yandex.net/i?id=488490752-11-72&amp;n=21"/>
          <p:cNvPicPr>
            <a:picLocks noChangeAspect="1" noChangeArrowheads="1"/>
          </p:cNvPicPr>
          <p:nvPr/>
        </p:nvPicPr>
        <p:blipFill>
          <a:blip r:embed="rId6" cstate="print"/>
          <a:srcRect/>
          <a:stretch>
            <a:fillRect/>
          </a:stretch>
        </p:blipFill>
        <p:spPr bwMode="auto">
          <a:xfrm>
            <a:off x="1043608" y="476672"/>
            <a:ext cx="2448272" cy="1375434"/>
          </a:xfrm>
          <a:prstGeom prst="rect">
            <a:avLst/>
          </a:prstGeom>
          <a:noFill/>
        </p:spPr>
      </p:pic>
      <p:pic>
        <p:nvPicPr>
          <p:cNvPr id="27658" name="Picture 10" descr="http://im6-tub-ru.yandex.net/i?id=489451998-24-72&amp;n=21"/>
          <p:cNvPicPr>
            <a:picLocks noChangeAspect="1" noChangeArrowheads="1"/>
          </p:cNvPicPr>
          <p:nvPr/>
        </p:nvPicPr>
        <p:blipFill>
          <a:blip r:embed="rId7" cstate="print"/>
          <a:srcRect/>
          <a:stretch>
            <a:fillRect/>
          </a:stretch>
        </p:blipFill>
        <p:spPr bwMode="auto">
          <a:xfrm>
            <a:off x="6300192" y="4221088"/>
            <a:ext cx="1979712" cy="1928291"/>
          </a:xfrm>
          <a:prstGeom prst="rect">
            <a:avLst/>
          </a:prstGeom>
          <a:noFill/>
        </p:spPr>
      </p:pic>
      <p:pic>
        <p:nvPicPr>
          <p:cNvPr id="27660" name="Picture 12" descr="http://im4-tub-ru.yandex.net/i?id=368086348-16-72&amp;n=21"/>
          <p:cNvPicPr>
            <a:picLocks noChangeAspect="1" noChangeArrowheads="1"/>
          </p:cNvPicPr>
          <p:nvPr/>
        </p:nvPicPr>
        <p:blipFill>
          <a:blip r:embed="rId8" cstate="print"/>
          <a:srcRect/>
          <a:stretch>
            <a:fillRect/>
          </a:stretch>
        </p:blipFill>
        <p:spPr bwMode="auto">
          <a:xfrm>
            <a:off x="1115616" y="4221088"/>
            <a:ext cx="2307616" cy="1656184"/>
          </a:xfrm>
          <a:prstGeom prst="rect">
            <a:avLst/>
          </a:prstGeom>
          <a:noFill/>
        </p:spPr>
      </p:pic>
      <p:pic>
        <p:nvPicPr>
          <p:cNvPr id="27662" name="Picture 14" descr="http://im6-tub-ru.yandex.net/i?id=307743542-41-72&amp;n=21"/>
          <p:cNvPicPr>
            <a:picLocks noChangeAspect="1" noChangeArrowheads="1"/>
          </p:cNvPicPr>
          <p:nvPr/>
        </p:nvPicPr>
        <p:blipFill>
          <a:blip r:embed="rId9" cstate="print"/>
          <a:srcRect/>
          <a:stretch>
            <a:fillRect/>
          </a:stretch>
        </p:blipFill>
        <p:spPr bwMode="auto">
          <a:xfrm>
            <a:off x="3851920" y="332656"/>
            <a:ext cx="1905000" cy="1656184"/>
          </a:xfrm>
          <a:prstGeom prst="rect">
            <a:avLst/>
          </a:prstGeom>
          <a:noFill/>
        </p:spPr>
      </p:pic>
      <p:sp>
        <p:nvSpPr>
          <p:cNvPr id="11" name="TextBox 10"/>
          <p:cNvSpPr txBox="1"/>
          <p:nvPr/>
        </p:nvSpPr>
        <p:spPr>
          <a:xfrm>
            <a:off x="3995936" y="2420888"/>
            <a:ext cx="1584176" cy="1569660"/>
          </a:xfrm>
          <a:prstGeom prst="rect">
            <a:avLst/>
          </a:prstGeom>
          <a:noFill/>
          <a:ln>
            <a:solidFill>
              <a:srgbClr val="7030A0"/>
            </a:solidFill>
          </a:ln>
        </p:spPr>
        <p:txBody>
          <a:bodyPr wrap="square" rtlCol="0">
            <a:spAutoFit/>
          </a:bodyPr>
          <a:lstStyle/>
          <a:p>
            <a:pPr algn="ctr"/>
            <a:r>
              <a:rPr lang="ru-RU" sz="9600" dirty="0">
                <a:solidFill>
                  <a:srgbClr val="0070C0"/>
                </a:solidFill>
              </a:rPr>
              <a:t>В</a:t>
            </a: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0-tub-ru.yandex.net/i?id=417850963-70-72&amp;n=21"/>
          <p:cNvPicPr>
            <a:picLocks noChangeAspect="1" noChangeArrowheads="1"/>
          </p:cNvPicPr>
          <p:nvPr/>
        </p:nvPicPr>
        <p:blipFill>
          <a:blip r:embed="rId2" cstate="print"/>
          <a:srcRect/>
          <a:stretch>
            <a:fillRect/>
          </a:stretch>
        </p:blipFill>
        <p:spPr bwMode="auto">
          <a:xfrm>
            <a:off x="1187624" y="908720"/>
            <a:ext cx="2736304" cy="1944216"/>
          </a:xfrm>
          <a:prstGeom prst="rect">
            <a:avLst/>
          </a:prstGeom>
          <a:noFill/>
        </p:spPr>
      </p:pic>
      <p:pic>
        <p:nvPicPr>
          <p:cNvPr id="1028" name="Picture 4" descr="http://im0-tub-ru.yandex.net/i?id=36297228-00-72&amp;n=21"/>
          <p:cNvPicPr>
            <a:picLocks noChangeAspect="1" noChangeArrowheads="1"/>
          </p:cNvPicPr>
          <p:nvPr/>
        </p:nvPicPr>
        <p:blipFill>
          <a:blip r:embed="rId3" cstate="print"/>
          <a:srcRect/>
          <a:stretch>
            <a:fillRect/>
          </a:stretch>
        </p:blipFill>
        <p:spPr bwMode="auto">
          <a:xfrm>
            <a:off x="5868144" y="1124744"/>
            <a:ext cx="2304256" cy="1728192"/>
          </a:xfrm>
          <a:prstGeom prst="rect">
            <a:avLst/>
          </a:prstGeom>
          <a:noFill/>
        </p:spPr>
      </p:pic>
      <p:pic>
        <p:nvPicPr>
          <p:cNvPr id="1030" name="Picture 6" descr="http://im7-tub-ru.yandex.net/i?id=338593457-40-72&amp;n=21"/>
          <p:cNvPicPr>
            <a:picLocks noChangeAspect="1" noChangeArrowheads="1"/>
          </p:cNvPicPr>
          <p:nvPr/>
        </p:nvPicPr>
        <p:blipFill>
          <a:blip r:embed="rId4" cstate="print"/>
          <a:srcRect/>
          <a:stretch>
            <a:fillRect/>
          </a:stretch>
        </p:blipFill>
        <p:spPr bwMode="auto">
          <a:xfrm>
            <a:off x="3563888" y="4005064"/>
            <a:ext cx="2583647" cy="1872208"/>
          </a:xfrm>
          <a:prstGeom prst="rect">
            <a:avLst/>
          </a:prstGeom>
          <a:noFill/>
        </p:spPr>
      </p:pic>
      <p:sp>
        <p:nvSpPr>
          <p:cNvPr id="5" name="Стрелка вниз 4"/>
          <p:cNvSpPr/>
          <p:nvPr/>
        </p:nvSpPr>
        <p:spPr>
          <a:xfrm>
            <a:off x="2267744" y="2564904"/>
            <a:ext cx="288032" cy="2016224"/>
          </a:xfrm>
          <a:prstGeom prst="downArrow">
            <a:avLst>
              <a:gd name="adj1" fmla="val 50000"/>
              <a:gd name="adj2" fmla="val 144446"/>
            </a:avLst>
          </a:prstGeom>
          <a:scene3d>
            <a:camera prst="orthographicFront">
              <a:rot lat="300000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низ 5"/>
          <p:cNvSpPr/>
          <p:nvPr/>
        </p:nvSpPr>
        <p:spPr>
          <a:xfrm>
            <a:off x="7164288" y="2636912"/>
            <a:ext cx="288032" cy="2016224"/>
          </a:xfrm>
          <a:prstGeom prst="downArrow">
            <a:avLst>
              <a:gd name="adj1" fmla="val 50000"/>
              <a:gd name="adj2" fmla="val 144446"/>
            </a:avLst>
          </a:prstGeom>
          <a:scene3d>
            <a:camera prst="orthographicFront">
              <a:rot lat="3000000" lon="0" rev="19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896</TotalTime>
  <Words>1137</Words>
  <Application>Microsoft Office PowerPoint</Application>
  <PresentationFormat>Экран (4:3)</PresentationFormat>
  <Paragraphs>105</Paragraphs>
  <Slides>65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65</vt:i4>
      </vt:variant>
    </vt:vector>
  </HeadingPairs>
  <TitlesOfParts>
    <vt:vector size="66" baseType="lpstr">
      <vt:lpstr>Поток</vt:lpstr>
      <vt:lpstr>Тема презентации:</vt:lpstr>
      <vt:lpstr>Задачи:</vt:lpstr>
      <vt:lpstr>Единство природы и человека:</vt:lpstr>
      <vt:lpstr>Слайд 4</vt:lpstr>
      <vt:lpstr>           Вода     </vt:lpstr>
      <vt:lpstr>В каком виде бывает вода</vt:lpstr>
      <vt:lpstr>       Превращения воды</vt:lpstr>
      <vt:lpstr>Слайд 8</vt:lpstr>
      <vt:lpstr>Слайд 9</vt:lpstr>
      <vt:lpstr>Слайд 10</vt:lpstr>
      <vt:lpstr>Слайд 11</vt:lpstr>
      <vt:lpstr>                    Воздух</vt:lpstr>
      <vt:lpstr>         Что такое воздух?</vt:lpstr>
      <vt:lpstr>          Значение воздуха</vt:lpstr>
      <vt:lpstr>                    Ветер</vt:lpstr>
      <vt:lpstr>           Тёплый воздух</vt:lpstr>
      <vt:lpstr>  Как человек использует воздух</vt:lpstr>
      <vt:lpstr>Слайд 18</vt:lpstr>
      <vt:lpstr>Слайд 19</vt:lpstr>
      <vt:lpstr>Слайд 20</vt:lpstr>
      <vt:lpstr>Слайд 21</vt:lpstr>
      <vt:lpstr>                   Земля</vt:lpstr>
      <vt:lpstr>Слайд 23</vt:lpstr>
      <vt:lpstr>Слайд 24</vt:lpstr>
      <vt:lpstr>Слайд 25</vt:lpstr>
      <vt:lpstr>Слайд 26</vt:lpstr>
      <vt:lpstr>Слайд 27</vt:lpstr>
      <vt:lpstr>Слайд 28</vt:lpstr>
      <vt:lpstr>                     Огонь</vt:lpstr>
      <vt:lpstr>         Первый костёр</vt:lpstr>
      <vt:lpstr>Слайд 31</vt:lpstr>
      <vt:lpstr>Слайд 32</vt:lpstr>
      <vt:lpstr>                      Спички</vt:lpstr>
      <vt:lpstr>Слайд 34</vt:lpstr>
      <vt:lpstr>Слайд 35</vt:lpstr>
      <vt:lpstr>      Игра «Можно-нельзя»</vt:lpstr>
      <vt:lpstr>Слайд 37</vt:lpstr>
      <vt:lpstr>Слайд 38</vt:lpstr>
      <vt:lpstr>Слайд 39</vt:lpstr>
      <vt:lpstr>Слайд 40</vt:lpstr>
      <vt:lpstr>Слайд 41</vt:lpstr>
      <vt:lpstr>Слайд 42</vt:lpstr>
      <vt:lpstr>Слайд 43</vt:lpstr>
      <vt:lpstr>Слайд 44</vt:lpstr>
      <vt:lpstr>Как человек губит природу</vt:lpstr>
      <vt:lpstr>Слайд 46</vt:lpstr>
      <vt:lpstr>Слайд 47</vt:lpstr>
      <vt:lpstr>Слайд 48</vt:lpstr>
      <vt:lpstr>Слайд 49</vt:lpstr>
      <vt:lpstr>Слайд 50</vt:lpstr>
      <vt:lpstr>Слайд 51</vt:lpstr>
      <vt:lpstr>Слайд 52</vt:lpstr>
      <vt:lpstr>Слайд 53</vt:lpstr>
      <vt:lpstr>Электроудочки убивают рыб</vt:lpstr>
      <vt:lpstr>    Если ты не потушил костёр</vt:lpstr>
      <vt:lpstr>Слайд 56</vt:lpstr>
      <vt:lpstr>Береги природу</vt:lpstr>
      <vt:lpstr>   Как избавиться от мусора</vt:lpstr>
      <vt:lpstr>Слайд 59</vt:lpstr>
      <vt:lpstr>                                                                                                                                                                                                                           Берегите леса-это «лёгкие» нашей планеты</vt:lpstr>
      <vt:lpstr>Слайд 61</vt:lpstr>
      <vt:lpstr>Слайд 62</vt:lpstr>
      <vt:lpstr>Слайд 63</vt:lpstr>
      <vt:lpstr>Слайд 64</vt:lpstr>
      <vt:lpstr>Слайд 65</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презинтации:</dc:title>
  <dc:creator>admin</dc:creator>
  <cp:lastModifiedBy>12111</cp:lastModifiedBy>
  <cp:revision>59</cp:revision>
  <dcterms:created xsi:type="dcterms:W3CDTF">2014-05-12T14:29:53Z</dcterms:created>
  <dcterms:modified xsi:type="dcterms:W3CDTF">2019-10-02T16:22:27Z</dcterms:modified>
</cp:coreProperties>
</file>