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86" r:id="rId14"/>
    <p:sldId id="269" r:id="rId15"/>
    <p:sldId id="289" r:id="rId16"/>
    <p:sldId id="268" r:id="rId17"/>
    <p:sldId id="271" r:id="rId18"/>
    <p:sldId id="288" r:id="rId19"/>
    <p:sldId id="272" r:id="rId20"/>
    <p:sldId id="290" r:id="rId21"/>
    <p:sldId id="273" r:id="rId22"/>
    <p:sldId id="274" r:id="rId23"/>
    <p:sldId id="280" r:id="rId24"/>
    <p:sldId id="287" r:id="rId25"/>
    <p:sldId id="281" r:id="rId26"/>
    <p:sldId id="275" r:id="rId27"/>
    <p:sldId id="283" r:id="rId28"/>
    <p:sldId id="285" r:id="rId29"/>
    <p:sldId id="284" r:id="rId30"/>
    <p:sldId id="276" r:id="rId31"/>
    <p:sldId id="282" r:id="rId32"/>
    <p:sldId id="277" r:id="rId33"/>
    <p:sldId id="291" r:id="rId34"/>
    <p:sldId id="278" r:id="rId35"/>
    <p:sldId id="27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  <a:srgbClr val="FF6699"/>
    <a:srgbClr val="0033CC"/>
    <a:srgbClr val="FF99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6;&#1072;&#1073;&#1086;&#1095;&#1080;&#1081;%20&#1089;&#1090;&#1086;&#1083;\&#1043;&#1056;&#1059;&#1055;&#1055;&#1067;\&#1082;&#1086;&#1085;&#1082;&#1091;&#1088;&#1089;&#1099;\&#1052;&#1054;&#1048;\&#1062;&#1044;&#1054;&#1044;%20&#1079;&#1076;&#1086;&#1088;&#1086;&#1074;&#1100;&#1077;&#1089;&#1073;&#1077;&#1088;&#1077;&#1078;&#1077;&#1085;&#1080;&#1077;\&#1079;&#1076;&#1086;&#1088;.%20&#1090;&#1077;&#1093;&#1085;&#1086;&#1083;&#1086;&#1075;&#1080;&#1080;%20%202\&#1051;&#1072;&#1079;&#1072;&#1088;&#1077;&#1074;&#1072;%20&#1045;.&#1042;\&#1079;&#1076;&#1086;&#1088;&#1086;&#1074;%20&#1087;&#1088;&#1077;&#1079;&#1077;&#1085;&#1090;&#1082;-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file:///C:\Users\12111\Documents\&#1059;&#1090;&#1088;&#1077;&#1085;&#1085;&#1103;&#1103;%20&#1075;&#1080;&#1084;&#1085;&#1072;&#1089;&#1090;&#1080;&#1082;&#1080;%20&#1074;%20&#1044;&#1054;&#1059;.docx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9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доров презентк-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7308304" y="6237312"/>
            <a:ext cx="304800" cy="304800"/>
          </a:xfrm>
          <a:prstGeom prst="rect">
            <a:avLst/>
          </a:prstGeom>
        </p:spPr>
      </p:pic>
      <p:pic>
        <p:nvPicPr>
          <p:cNvPr id="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59632" y="116632"/>
            <a:ext cx="745505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«Использование </a:t>
            </a:r>
            <a:r>
              <a:rPr lang="ru-RU" sz="3600" b="1" dirty="0" err="1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з</a:t>
            </a:r>
            <a:r>
              <a:rPr lang="ru-RU" sz="3600" b="1" cap="none" spc="0" dirty="0" err="1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доровьесберегающих</a:t>
            </a:r>
            <a:r>
              <a:rPr lang="ru-RU" sz="36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 технологий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во второй группе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раннего возраста» </a:t>
            </a:r>
          </a:p>
          <a:p>
            <a:pPr algn="ctr"/>
            <a:r>
              <a:rPr lang="ru-RU" sz="36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(из опыта работы)</a:t>
            </a:r>
            <a:br>
              <a:rPr lang="ru-RU" sz="36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endParaRPr lang="ru-RU" sz="3600" b="1" cap="none" spc="0" dirty="0">
              <a:ln w="1143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3789040"/>
            <a:ext cx="59401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</a:rPr>
              <a:t>Воспитатель 1 категории</a:t>
            </a:r>
          </a:p>
          <a:p>
            <a:pPr algn="ctr"/>
            <a:r>
              <a:rPr lang="ru-RU" sz="2800" b="1" cap="none" spc="0" dirty="0" smtClean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effectLst/>
                <a:latin typeface="Constantia" pitchFamily="18" charset="0"/>
              </a:rPr>
              <a:t>Тищенко М.А.</a:t>
            </a:r>
          </a:p>
          <a:p>
            <a:pPr algn="ctr"/>
            <a:r>
              <a:rPr lang="ru-RU" sz="2800" b="1" dirty="0" smtClean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</a:rPr>
              <a:t>2019 г.</a:t>
            </a:r>
            <a:endParaRPr lang="ru-RU" sz="2800" b="1" cap="none" spc="0" dirty="0">
              <a:ln w="3175">
                <a:solidFill>
                  <a:srgbClr val="0033CC"/>
                </a:solidFill>
              </a:ln>
              <a:solidFill>
                <a:srgbClr val="0033CC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116632"/>
            <a:ext cx="71287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4400" b="1" dirty="0" smtClean="0">
                <a:solidFill>
                  <a:srgbClr val="006600"/>
                </a:solidFill>
                <a:latin typeface="Comic Sans MS" pitchFamily="66" charset="0"/>
              </a:rPr>
              <a:t>Формы организации </a:t>
            </a:r>
          </a:p>
          <a:p>
            <a:pPr algn="ctr">
              <a:buFontTx/>
              <a:buNone/>
            </a:pPr>
            <a:r>
              <a:rPr lang="ru-RU" altLang="ru-RU" sz="4400" b="1" dirty="0" err="1" smtClean="0">
                <a:solidFill>
                  <a:srgbClr val="006600"/>
                </a:solidFill>
                <a:latin typeface="Comic Sans MS" pitchFamily="66" charset="0"/>
              </a:rPr>
              <a:t>здоровьесберегающей</a:t>
            </a:r>
            <a:r>
              <a:rPr lang="ru-RU" altLang="ru-RU" sz="4400" b="1" dirty="0" smtClean="0">
                <a:solidFill>
                  <a:srgbClr val="006600"/>
                </a:solidFill>
                <a:latin typeface="Comic Sans MS" pitchFamily="66" charset="0"/>
              </a:rPr>
              <a:t> работы</a:t>
            </a:r>
          </a:p>
          <a:p>
            <a:pPr algn="ctr">
              <a:buFontTx/>
              <a:buNone/>
            </a:pPr>
            <a:r>
              <a:rPr lang="ru-RU" altLang="ru-RU" sz="4400" b="1" dirty="0" smtClean="0">
                <a:solidFill>
                  <a:srgbClr val="006600"/>
                </a:solidFill>
                <a:latin typeface="Comic Sans MS" pitchFamily="66" charset="0"/>
              </a:rPr>
              <a:t>во второй группе раннего возраста «Радуга»</a:t>
            </a:r>
            <a:endParaRPr lang="ru-RU" altLang="ru-RU" sz="44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Documents and Settings\User\Рабочий стол\вся фигня\0_b4ae1_4cf86c2e_XS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4897388"/>
            <a:ext cx="1960612" cy="1960612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вся фигня\61427766_myach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39752" y="3356992"/>
            <a:ext cx="1819275" cy="3333750"/>
          </a:xfrm>
          <a:prstGeom prst="rect">
            <a:avLst/>
          </a:prstGeom>
          <a:noFill/>
        </p:spPr>
      </p:pic>
      <p:pic>
        <p:nvPicPr>
          <p:cNvPr id="6149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00192" y="4005064"/>
            <a:ext cx="2286000" cy="1143000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3789040"/>
            <a:ext cx="2286000" cy="114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20190404_092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43557" y="260648"/>
            <a:ext cx="6587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Утренняя гимнастика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IMG_20190404_092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96752"/>
            <a:ext cx="4248472" cy="3186354"/>
          </a:xfrm>
          <a:prstGeom prst="rect">
            <a:avLst/>
          </a:prstGeom>
        </p:spPr>
      </p:pic>
      <p:pic>
        <p:nvPicPr>
          <p:cNvPr id="11" name="Рисунок 10" descr="IMG_20190404_0923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429000"/>
            <a:ext cx="4283968" cy="32129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2080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04048" y="119675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Утренняя гимнастика в ДОУ — сохранение и укрепление физического и психического здоровья дошкольников, создание положительного эмоционального тонуса.</a:t>
            </a:r>
            <a:endParaRPr lang="ru-RU" sz="20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IMG_20190404_092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9" y="188640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Физкультурные занятия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Рисунок 11" descr="IMG_20190404_093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807042"/>
            <a:ext cx="3960440" cy="2970330"/>
          </a:xfrm>
          <a:prstGeom prst="rect">
            <a:avLst/>
          </a:prstGeom>
        </p:spPr>
      </p:pic>
      <p:pic>
        <p:nvPicPr>
          <p:cNvPr id="13" name="Рисунок 12" descr="IMG_20190404_0928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77073"/>
            <a:ext cx="3707903" cy="2780927"/>
          </a:xfrm>
          <a:prstGeom prst="rect">
            <a:avLst/>
          </a:prstGeom>
        </p:spPr>
      </p:pic>
      <p:pic>
        <p:nvPicPr>
          <p:cNvPr id="16" name="Рисунок 15" descr="IMG_20190404_0921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1628800"/>
            <a:ext cx="3275856" cy="2456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268760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Обучение на физкультурных занятиях осуществляется в определенной системе и последовательности, что позволяет достигать наилучших результатов в формировании двигательных навыков.</a:t>
            </a:r>
            <a:endParaRPr lang="ru-RU" sz="20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358" y="0"/>
            <a:ext cx="9183357" cy="6858000"/>
          </a:xfrm>
          <a:prstGeom prst="rect">
            <a:avLst/>
          </a:prstGeom>
          <a:noFill/>
        </p:spPr>
      </p:pic>
      <p:pic>
        <p:nvPicPr>
          <p:cNvPr id="5" name="Рисунок 4" descr="IMG_20190411_161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3456383" cy="2943784"/>
          </a:xfrm>
          <a:prstGeom prst="rect">
            <a:avLst/>
          </a:prstGeom>
        </p:spPr>
      </p:pic>
      <p:pic>
        <p:nvPicPr>
          <p:cNvPr id="6" name="Рисунок 5" descr="IMG_20190412_11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3672408" cy="2754306"/>
          </a:xfrm>
          <a:prstGeom prst="rect">
            <a:avLst/>
          </a:prstGeom>
        </p:spPr>
      </p:pic>
      <p:pic>
        <p:nvPicPr>
          <p:cNvPr id="7" name="Рисунок 6" descr="IMG_20190411_162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284985"/>
            <a:ext cx="3960440" cy="2970330"/>
          </a:xfrm>
          <a:prstGeom prst="rect">
            <a:avLst/>
          </a:prstGeom>
        </p:spPr>
      </p:pic>
      <p:pic>
        <p:nvPicPr>
          <p:cNvPr id="8" name="Рисунок 7" descr="IMG_20190411_1617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9529" y="3356992"/>
            <a:ext cx="3744417" cy="2808312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Самостоятельная деятельность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Содержимое 11" descr="IMG_20181211_0945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3552394" cy="2664296"/>
          </a:xfrm>
        </p:spPr>
      </p:pic>
      <p:pic>
        <p:nvPicPr>
          <p:cNvPr id="13" name="Рисунок 12" descr="IMG_20190227_112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556792"/>
            <a:ext cx="3576397" cy="2376264"/>
          </a:xfrm>
          <a:prstGeom prst="rect">
            <a:avLst/>
          </a:prstGeom>
        </p:spPr>
      </p:pic>
      <p:pic>
        <p:nvPicPr>
          <p:cNvPr id="14" name="Рисунок 13" descr="IMG_20190319_092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93096"/>
            <a:ext cx="3635896" cy="2564904"/>
          </a:xfrm>
          <a:prstGeom prst="rect">
            <a:avLst/>
          </a:prstGeom>
        </p:spPr>
      </p:pic>
      <p:pic>
        <p:nvPicPr>
          <p:cNvPr id="16" name="Рисунок 15" descr="IMG_20190408_1023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4239090"/>
            <a:ext cx="3491880" cy="261891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Самостоятельная деятельность детей — одна из основных моделей организации образовательного процесса детей дошкольного возраста, обеспечивает выбор каждым ребенком деятельности по интересам, позволяет взаимодействовать со сверстниками или действовать индивидуально, важна для формирования личностных качеств ребёнка и его успешности во взрослой жизни.</a:t>
            </a:r>
            <a:endParaRPr lang="ru-RU" sz="2000" b="1" dirty="0"/>
          </a:p>
        </p:txBody>
      </p:sp>
      <p:pic>
        <p:nvPicPr>
          <p:cNvPr id="11" name="Рисунок 10" descr="IMG_20181211_094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268252" cy="3024336"/>
          </a:xfrm>
          <a:prstGeom prst="rect">
            <a:avLst/>
          </a:prstGeom>
        </p:spPr>
      </p:pic>
      <p:pic>
        <p:nvPicPr>
          <p:cNvPr id="12" name="Рисунок 11" descr="IMG_20190124_101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16632"/>
            <a:ext cx="2304256" cy="2952328"/>
          </a:xfrm>
          <a:prstGeom prst="rect">
            <a:avLst/>
          </a:prstGeom>
        </p:spPr>
      </p:pic>
      <p:pic>
        <p:nvPicPr>
          <p:cNvPr id="9" name="Рисунок 8" descr="IMG_20190423_1557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3547" y="3789040"/>
            <a:ext cx="3936437" cy="2952328"/>
          </a:xfrm>
          <a:prstGeom prst="rect">
            <a:avLst/>
          </a:prstGeom>
        </p:spPr>
      </p:pic>
      <p:pic>
        <p:nvPicPr>
          <p:cNvPr id="13" name="Рисунок 12" descr="IMG_20190423_160055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501008"/>
            <a:ext cx="4355976" cy="3266982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Содержимое 11" descr="IMG_20190124_1106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2052227" cy="2736303"/>
          </a:xfrm>
        </p:spPr>
      </p:pic>
      <p:pic>
        <p:nvPicPr>
          <p:cNvPr id="13" name="Рисунок 12" descr="IMG_20181220_165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88640"/>
            <a:ext cx="2592288" cy="3264362"/>
          </a:xfrm>
          <a:prstGeom prst="rect">
            <a:avLst/>
          </a:prstGeom>
        </p:spPr>
      </p:pic>
      <p:pic>
        <p:nvPicPr>
          <p:cNvPr id="14" name="Рисунок 13" descr="IMG_20190318_1709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17032"/>
            <a:ext cx="4032448" cy="3024336"/>
          </a:xfrm>
          <a:prstGeom prst="rect">
            <a:avLst/>
          </a:prstGeom>
        </p:spPr>
      </p:pic>
      <p:pic>
        <p:nvPicPr>
          <p:cNvPr id="15" name="Рисунок 14" descr="IMG_20190408_1036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609021"/>
            <a:ext cx="4176463" cy="3132347"/>
          </a:xfrm>
          <a:prstGeom prst="rect">
            <a:avLst/>
          </a:prstGeom>
        </p:spPr>
      </p:pic>
      <p:pic>
        <p:nvPicPr>
          <p:cNvPr id="21" name="Рисунок 20" descr="IMG_20181206_1534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548680"/>
            <a:ext cx="3648405" cy="2736304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59632" y="188640"/>
            <a:ext cx="58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Подвижные игры</a:t>
            </a:r>
            <a:endParaRPr lang="ru-RU" sz="3600" dirty="0"/>
          </a:p>
        </p:txBody>
      </p:sp>
      <p:pic>
        <p:nvPicPr>
          <p:cNvPr id="13" name="Рисунок 12" descr="IMG_20190404_0935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3816424" cy="2862318"/>
          </a:xfrm>
          <a:prstGeom prst="rect">
            <a:avLst/>
          </a:prstGeom>
        </p:spPr>
      </p:pic>
      <p:pic>
        <p:nvPicPr>
          <p:cNvPr id="16" name="Рисунок 15" descr="IMG_20190404_0935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3803915" cy="2852936"/>
          </a:xfrm>
          <a:prstGeom prst="rect">
            <a:avLst/>
          </a:prstGeom>
        </p:spPr>
      </p:pic>
      <p:pic>
        <p:nvPicPr>
          <p:cNvPr id="11" name="Рисунок 10" descr="IMG_20190319_091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836712"/>
            <a:ext cx="3803915" cy="28529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4077072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Подвижная игра — незаменимое средство пополнения ребенком знаний и представлений об окружающем мире, развития мышления, смекалки, ловкости, сноровки, ценных морально-волевых качеств. 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36724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19888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sz="2000" b="1" dirty="0"/>
          </a:p>
        </p:txBody>
      </p:sp>
      <p:pic>
        <p:nvPicPr>
          <p:cNvPr id="7" name="Рисунок 6" descr="IMG_20190329_102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211960" cy="3158970"/>
          </a:xfrm>
          <a:prstGeom prst="rect">
            <a:avLst/>
          </a:prstGeom>
        </p:spPr>
      </p:pic>
      <p:pic>
        <p:nvPicPr>
          <p:cNvPr id="8" name="Рисунок 7" descr="IMG_20190404_093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4187958" cy="3140968"/>
          </a:xfrm>
          <a:prstGeom prst="rect">
            <a:avLst/>
          </a:prstGeom>
        </p:spPr>
      </p:pic>
      <p:pic>
        <p:nvPicPr>
          <p:cNvPr id="9" name="Рисунок 8" descr="IMG_20190412_1107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32656"/>
            <a:ext cx="4032448" cy="3024336"/>
          </a:xfrm>
          <a:prstGeom prst="rect">
            <a:avLst/>
          </a:prstGeom>
        </p:spPr>
      </p:pic>
      <p:pic>
        <p:nvPicPr>
          <p:cNvPr id="10" name="Рисунок 9" descr="IMG_20190411_1614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32656"/>
            <a:ext cx="3707904" cy="2780928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6632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Питание и гигиена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Рисунок 8" descr="IMG_20190412_12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20888"/>
            <a:ext cx="5376598" cy="40324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96136" y="119675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Питание  способствует  укреплению здоровья, повышению работоспособности, умственному и физическому развитию.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4457734"/>
            <a:ext cx="1440160" cy="24002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1072" y="249289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u="sng" dirty="0" err="1" smtClean="0">
                <a:solidFill>
                  <a:srgbClr val="FF0000"/>
                </a:solidFill>
                <a:latin typeface="Constantia" pitchFamily="18" charset="0"/>
              </a:rPr>
              <a:t>Здоровьесберегающая</a:t>
            </a:r>
            <a:r>
              <a:rPr lang="ru-RU" sz="2400" b="1" u="sng" dirty="0" smtClean="0">
                <a:solidFill>
                  <a:srgbClr val="FF0000"/>
                </a:solidFill>
                <a:latin typeface="Constantia" pitchFamily="18" charset="0"/>
              </a:rPr>
              <a:t> технология </a:t>
            </a:r>
            <a:br>
              <a:rPr lang="ru-RU" sz="2400" b="1" u="sng" dirty="0" smtClean="0">
                <a:solidFill>
                  <a:srgbClr val="FF0000"/>
                </a:solidFill>
                <a:latin typeface="Constant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onstantia" pitchFamily="18" charset="0"/>
              </a:rPr>
              <a:t>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60648"/>
            <a:ext cx="8316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None/>
            </a:pPr>
            <a:r>
              <a:rPr lang="ru-RU" altLang="ru-RU" sz="2400" b="1" dirty="0" smtClean="0">
                <a:solidFill>
                  <a:srgbClr val="006600"/>
                </a:solidFill>
              </a:rPr>
              <a:t>« Забота о здоровье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lvl="1" algn="ctr">
              <a:buFontTx/>
              <a:buNone/>
            </a:pPr>
            <a:r>
              <a:rPr lang="ru-RU" altLang="ru-RU" b="1" dirty="0" smtClean="0">
                <a:solidFill>
                  <a:srgbClr val="0000FF"/>
                </a:solidFill>
                <a:latin typeface="Arial Black" pitchFamily="34" charset="0"/>
              </a:rPr>
              <a:t>                                                         </a:t>
            </a:r>
            <a:r>
              <a:rPr lang="ru-RU" altLang="ru-RU" sz="800" b="1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altLang="ru-RU" sz="8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altLang="ru-RU" sz="800" b="1" dirty="0" smtClean="0">
                <a:solidFill>
                  <a:srgbClr val="009900"/>
                </a:solidFill>
                <a:latin typeface="Arial Black" pitchFamily="34" charset="0"/>
              </a:rPr>
              <a:t>                                                                                                                   </a:t>
            </a:r>
            <a:r>
              <a:rPr lang="ru-RU" altLang="ru-RU" b="1" dirty="0" smtClean="0">
                <a:solidFill>
                  <a:srgbClr val="009900"/>
                </a:solidFill>
                <a:latin typeface="Arial Black" pitchFamily="34" charset="0"/>
              </a:rPr>
              <a:t>В. А. Сухомлинский</a:t>
            </a:r>
            <a:endParaRPr lang="ru-RU" altLang="ru-RU" sz="2400" b="1" dirty="0" smtClean="0">
              <a:solidFill>
                <a:srgbClr val="009900"/>
              </a:solidFill>
              <a:latin typeface="Arial Black" pitchFamily="34" charset="0"/>
            </a:endParaRPr>
          </a:p>
        </p:txBody>
      </p:sp>
      <p:pic>
        <p:nvPicPr>
          <p:cNvPr id="8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4221088"/>
            <a:ext cx="1224136" cy="2040226"/>
          </a:xfrm>
          <a:prstGeom prst="rect">
            <a:avLst/>
          </a:prstGeom>
          <a:noFill/>
        </p:spPr>
      </p:pic>
      <p:pic>
        <p:nvPicPr>
          <p:cNvPr id="9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7704" y="4149080"/>
            <a:ext cx="1310546" cy="2184242"/>
          </a:xfrm>
          <a:prstGeom prst="rect">
            <a:avLst/>
          </a:prstGeom>
          <a:noFill/>
        </p:spPr>
      </p:pic>
      <p:pic>
        <p:nvPicPr>
          <p:cNvPr id="10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4817774"/>
            <a:ext cx="1224136" cy="2040226"/>
          </a:xfrm>
          <a:prstGeom prst="rect">
            <a:avLst/>
          </a:prstGeom>
          <a:noFill/>
        </p:spPr>
      </p:pic>
      <p:pic>
        <p:nvPicPr>
          <p:cNvPr id="11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0352" y="4221088"/>
            <a:ext cx="1224136" cy="20402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20181206_153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3744416" cy="2808312"/>
          </a:xfrm>
          <a:prstGeom prst="rect">
            <a:avLst/>
          </a:prstGeom>
        </p:spPr>
      </p:pic>
      <p:pic>
        <p:nvPicPr>
          <p:cNvPr id="6" name="Рисунок 5" descr="IMG_20190314_153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996952"/>
            <a:ext cx="2808312" cy="3744416"/>
          </a:xfrm>
          <a:prstGeom prst="rect">
            <a:avLst/>
          </a:prstGeom>
        </p:spPr>
      </p:pic>
      <p:pic>
        <p:nvPicPr>
          <p:cNvPr id="7" name="Рисунок 6" descr="IMG_20190412_0943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249488"/>
            <a:ext cx="3240360" cy="432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47667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Гигиеническое воспитание – основа санитарной культуры, необходимое условие формирования у детей установки на здоровый образ жизни в будущем.</a:t>
            </a:r>
            <a:endParaRPr lang="ru-RU" dirty="0"/>
          </a:p>
        </p:txBody>
      </p:sp>
    </p:spTree>
  </p:cSld>
  <p:clrMapOvr>
    <a:masterClrMapping/>
  </p:clrMapOvr>
  <p:transition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90412_122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188640"/>
            <a:ext cx="70663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Бодрящая гимнастика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IMG_20190412_122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3547" y="1052736"/>
            <a:ext cx="3456384" cy="2592288"/>
          </a:xfrm>
          <a:prstGeom prst="rect">
            <a:avLst/>
          </a:prstGeom>
        </p:spPr>
      </p:pic>
      <p:pic>
        <p:nvPicPr>
          <p:cNvPr id="8" name="Рисунок 7" descr="IMG_20190412_122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980728"/>
            <a:ext cx="3659899" cy="2744924"/>
          </a:xfrm>
          <a:prstGeom prst="rect">
            <a:avLst/>
          </a:prstGeom>
        </p:spPr>
      </p:pic>
      <p:pic>
        <p:nvPicPr>
          <p:cNvPr id="10" name="Рисунок 9" descr="IMG_20190412_1222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933056"/>
            <a:ext cx="3707904" cy="2780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14908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Гимнастика после дневного сна помогает  поднять настроение и мышечный тонус детей с помощью контрастных воздушных ванн и физических упражнений. </a:t>
            </a:r>
            <a:endParaRPr lang="ru-RU" sz="20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20190219_104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Пальчиковая гимнастика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Рисунок 12" descr="IMG_20190319_091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4224469" cy="3168352"/>
          </a:xfrm>
          <a:prstGeom prst="rect">
            <a:avLst/>
          </a:prstGeom>
        </p:spPr>
      </p:pic>
      <p:pic>
        <p:nvPicPr>
          <p:cNvPr id="15" name="Рисунок 14" descr="IMG_20190321_0916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501008"/>
            <a:ext cx="3899925" cy="2924944"/>
          </a:xfrm>
          <a:prstGeom prst="rect">
            <a:avLst/>
          </a:prstGeom>
        </p:spPr>
      </p:pic>
      <p:pic>
        <p:nvPicPr>
          <p:cNvPr id="17" name="Рисунок 16" descr="IMG_20190321_0914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548" y="1268760"/>
            <a:ext cx="3840427" cy="2880320"/>
          </a:xfrm>
          <a:prstGeom prst="rect">
            <a:avLst/>
          </a:prstGeom>
        </p:spPr>
      </p:pic>
      <p:sp>
        <p:nvSpPr>
          <p:cNvPr id="10" name="TextBox 9">
            <a:hlinkClick r:id="rId7"/>
          </p:cNvPr>
          <p:cNvSpPr txBox="1"/>
          <p:nvPr/>
        </p:nvSpPr>
        <p:spPr>
          <a:xfrm>
            <a:off x="251520" y="4149080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Игры с пальчиками развивают мозг ребёнка, стимулируют развитие речи, творческие способности, фантазию. Простые движения помогают убрать не только напряжение самих рук, но и ослабить мышцы всего тела. Чем лучше работают пальцы и вся кисть в целом, тем ЛУЧШЕ РЕБЁНОК ГОВОРИТ! </a:t>
            </a:r>
            <a:endParaRPr lang="ru-RU" sz="20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11663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Дыхательная гимнастика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IMG_20190313_110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1"/>
            <a:ext cx="3888432" cy="2916323"/>
          </a:xfrm>
          <a:prstGeom prst="rect">
            <a:avLst/>
          </a:prstGeom>
        </p:spPr>
      </p:pic>
      <p:pic>
        <p:nvPicPr>
          <p:cNvPr id="8" name="Рисунок 7" descr="IMG_20190412_095513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212976"/>
            <a:ext cx="4091947" cy="3068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908720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Дыхательная гимнастика – это комплекс специализированных дыхательных упражнений, направленных на укрепление физического здоровья ребенка.</a:t>
            </a:r>
            <a:endParaRPr lang="ru-RU" b="1" dirty="0"/>
          </a:p>
        </p:txBody>
      </p:sp>
    </p:spTree>
  </p:cSld>
  <p:clrMapOvr>
    <a:masterClrMapping/>
  </p:clrMapOvr>
  <p:transition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20190412_0956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3561" y="260648"/>
            <a:ext cx="3510389" cy="4680520"/>
          </a:xfrm>
          <a:prstGeom prst="rect">
            <a:avLst/>
          </a:prstGeom>
        </p:spPr>
      </p:pic>
      <p:pic>
        <p:nvPicPr>
          <p:cNvPr id="6" name="Рисунок 5" descr="IMG_20190412_0956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4621021" cy="3465766"/>
          </a:xfrm>
          <a:prstGeom prst="rect">
            <a:avLst/>
          </a:prstGeom>
        </p:spPr>
      </p:pic>
      <p:pic>
        <p:nvPicPr>
          <p:cNvPr id="8" name="Рисунок 7" descr="IMG_20190313_110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3816424" cy="2862318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Гимнастика для глаз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IMG_20190219_105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3707904" cy="2780928"/>
          </a:xfrm>
          <a:prstGeom prst="rect">
            <a:avLst/>
          </a:prstGeom>
        </p:spPr>
      </p:pic>
      <p:pic>
        <p:nvPicPr>
          <p:cNvPr id="7" name="Рисунок 6" descr="IMG_20190219_105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764704"/>
            <a:ext cx="3744416" cy="2808312"/>
          </a:xfrm>
          <a:prstGeom prst="rect">
            <a:avLst/>
          </a:prstGeom>
        </p:spPr>
      </p:pic>
      <p:pic>
        <p:nvPicPr>
          <p:cNvPr id="8" name="Рисунок 7" descr="IMG_20190412_1014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645024"/>
            <a:ext cx="4139952" cy="3104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3789040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Гимнастика для глаз - это один из приемов оздоровления детей, она относится к современным </a:t>
            </a:r>
            <a:r>
              <a:rPr lang="ru-RU" sz="2000" b="1" dirty="0" err="1" smtClean="0"/>
              <a:t>здоровьесберегающим</a:t>
            </a:r>
            <a:r>
              <a:rPr lang="ru-RU" sz="2000" b="1" dirty="0" smtClean="0"/>
              <a:t> технологиям. Гимнастика для глаз благотворно влияет на работоспособность зрительного анализатора и всего организма.</a:t>
            </a:r>
            <a:endParaRPr lang="ru-RU" sz="2000" b="1" dirty="0"/>
          </a:p>
        </p:txBody>
      </p:sp>
    </p:spTree>
  </p:cSld>
  <p:clrMapOvr>
    <a:masterClrMapping/>
  </p:clrMapOvr>
  <p:transition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20190219_105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018" y="188640"/>
            <a:ext cx="92095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Артикуляционная гимнастика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IMG_20190219_105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077072"/>
            <a:ext cx="3600400" cy="2700300"/>
          </a:xfrm>
          <a:prstGeom prst="rect">
            <a:avLst/>
          </a:prstGeom>
        </p:spPr>
      </p:pic>
      <p:pic>
        <p:nvPicPr>
          <p:cNvPr id="12" name="Рисунок 11" descr="IMG_20190219_1052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052736"/>
            <a:ext cx="3971934" cy="2978950"/>
          </a:xfrm>
          <a:prstGeom prst="rect">
            <a:avLst/>
          </a:prstGeom>
        </p:spPr>
      </p:pic>
      <p:pic>
        <p:nvPicPr>
          <p:cNvPr id="8" name="Рисунок 7" descr="IMG_20190412_0945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052736"/>
            <a:ext cx="3995936" cy="29969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4149080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Артикуляционная гимнастика – это совокупность специальных упражнений, направленных на укрепление мышц артикуляционного аппарата, развитие силы, подвижности и </a:t>
            </a:r>
            <a:r>
              <a:rPr lang="ru-RU" sz="2000" b="1" dirty="0" err="1" smtClean="0"/>
              <a:t>дифференцированности</a:t>
            </a:r>
            <a:r>
              <a:rPr lang="ru-RU" sz="2000" b="1" dirty="0" smtClean="0"/>
              <a:t> движений органов, участвующих в речевом процессе.</a:t>
            </a:r>
            <a:endParaRPr lang="ru-RU" sz="20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08012"/>
            <a:ext cx="9183357" cy="69660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68649" y="-99392"/>
            <a:ext cx="3406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Корригирующая гимнастика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IMG_20190219_095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936437" cy="2952328"/>
          </a:xfrm>
          <a:prstGeom prst="rect">
            <a:avLst/>
          </a:prstGeom>
        </p:spPr>
      </p:pic>
      <p:pic>
        <p:nvPicPr>
          <p:cNvPr id="7" name="Рисунок 6" descr="IMG_20190219_0955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620688"/>
            <a:ext cx="3039802" cy="4053069"/>
          </a:xfrm>
          <a:prstGeom prst="rect">
            <a:avLst/>
          </a:prstGeom>
        </p:spPr>
      </p:pic>
      <p:pic>
        <p:nvPicPr>
          <p:cNvPr id="8" name="Рисунок 7" descr="IMG_20190219_095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933056"/>
            <a:ext cx="3744416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3968" y="4797152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Корригирующая гимнастика- разновидность лечебной гимнастики. У детей представляет собой систему спец. физ. упражнений, применяемых в основном для устранения нарушений осанки и искривлений позвоночника.</a:t>
            </a:r>
            <a:endParaRPr lang="ru-RU" sz="2000" b="1" dirty="0"/>
          </a:p>
        </p:txBody>
      </p:sp>
    </p:spTree>
  </p:cSld>
  <p:clrMapOvr>
    <a:masterClrMapping/>
  </p:clrMapOvr>
  <p:transition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357" y="-29518"/>
            <a:ext cx="9183357" cy="68875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116632"/>
            <a:ext cx="4679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Релаксация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DSCN9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9016" y="0"/>
            <a:ext cx="3284984" cy="3284984"/>
          </a:xfrm>
          <a:prstGeom prst="rect">
            <a:avLst/>
          </a:prstGeom>
        </p:spPr>
      </p:pic>
      <p:pic>
        <p:nvPicPr>
          <p:cNvPr id="8" name="Рисунок 7" descr="DSCN9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3384376" cy="3384376"/>
          </a:xfrm>
          <a:prstGeom prst="rect">
            <a:avLst/>
          </a:prstGeom>
        </p:spPr>
      </p:pic>
      <p:pic>
        <p:nvPicPr>
          <p:cNvPr id="11" name="Рисунок 10" descr="IMG_20190219_1048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29708"/>
            <a:ext cx="3504389" cy="2628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4077072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Релаксация является одним из нетрадиционных способов оздоровления дошкольников. </a:t>
            </a:r>
          </a:p>
          <a:p>
            <a:r>
              <a:rPr lang="ru-RU" sz="2000" b="1" dirty="0" smtClean="0"/>
              <a:t>Для релаксации в детском саду целесообразно применять игры и упражнения на расслабление как отдельных частей тела, так и всего тела ребенка.</a:t>
            </a:r>
            <a:endParaRPr lang="ru-RU" sz="2000" b="1" dirty="0"/>
          </a:p>
        </p:txBody>
      </p:sp>
      <p:pic>
        <p:nvPicPr>
          <p:cNvPr id="10" name="Рисунок 9" descr="IMG_20190215_0831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052736"/>
            <a:ext cx="2283718" cy="3044958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358" y="0"/>
            <a:ext cx="918335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188640"/>
            <a:ext cx="3671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Самомассаж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IMG_20190219_105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764704"/>
            <a:ext cx="4067944" cy="3050958"/>
          </a:xfrm>
          <a:prstGeom prst="rect">
            <a:avLst/>
          </a:prstGeom>
        </p:spPr>
      </p:pic>
      <p:pic>
        <p:nvPicPr>
          <p:cNvPr id="8" name="Рисунок 7" descr="IMG_20190404_0924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636912"/>
            <a:ext cx="4379979" cy="3284984"/>
          </a:xfrm>
          <a:prstGeom prst="rect">
            <a:avLst/>
          </a:prstGeom>
        </p:spPr>
      </p:pic>
      <p:pic>
        <p:nvPicPr>
          <p:cNvPr id="9" name="Рисунок 8" descr="IMG_20190219_1049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77072"/>
            <a:ext cx="3515883" cy="2636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476672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Самомассаж</a:t>
            </a:r>
            <a:r>
              <a:rPr lang="ru-RU" sz="2000" b="1" dirty="0" smtClean="0"/>
              <a:t> – это уникальная тактильная гимнастика, благодаря которой в мозг поступает мощный поток импульсов от рецепторов, расположенных в коже.</a:t>
            </a:r>
            <a:endParaRPr lang="ru-RU" sz="2000" b="1" dirty="0"/>
          </a:p>
        </p:txBody>
      </p:sp>
    </p:spTree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56084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/>
            </a:r>
            <a:b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/>
            </a:r>
            <a:b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Цель </a:t>
            </a:r>
            <a:r>
              <a:rPr lang="ru-RU" sz="2400" b="1" dirty="0" err="1" smtClean="0">
                <a:solidFill>
                  <a:srgbClr val="006600"/>
                </a:solidFill>
                <a:latin typeface="Constantia" pitchFamily="18" charset="0"/>
              </a:rPr>
              <a:t>здоровьесберегающих</a:t>
            </a: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 технологий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 – обеспечить дошкольнику возможность сохранения здоровья, сформировать у него необходимые знания, умения и навыки  по здоровому образу жизни, научить использовать полученные знания в повседневной жизни.</a:t>
            </a:r>
            <a:endParaRPr lang="ru-RU" sz="24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836712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6600"/>
              </a:solidFill>
              <a:latin typeface="Constantia" pitchFamily="18" charset="0"/>
            </a:endParaRPr>
          </a:p>
          <a:p>
            <a:endParaRPr lang="ru-RU" sz="2800" b="1" dirty="0" smtClean="0">
              <a:solidFill>
                <a:srgbClr val="006600"/>
              </a:solidFill>
              <a:latin typeface="Constantia" pitchFamily="18" charset="0"/>
            </a:endParaRPr>
          </a:p>
          <a:p>
            <a:endParaRPr lang="ru-RU" sz="2800" b="1" dirty="0" smtClean="0">
              <a:solidFill>
                <a:srgbClr val="006600"/>
              </a:solidFill>
              <a:latin typeface="Constantia" pitchFamily="18" charset="0"/>
            </a:endParaRPr>
          </a:p>
          <a:p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                 </a:t>
            </a:r>
            <a:r>
              <a:rPr lang="ru-RU" sz="2400" b="1" u="sng" dirty="0" smtClean="0">
                <a:solidFill>
                  <a:srgbClr val="006600"/>
                </a:solidFill>
                <a:latin typeface="Constantia" pitchFamily="18" charset="0"/>
              </a:rPr>
              <a:t>Задачи </a:t>
            </a:r>
            <a:r>
              <a:rPr lang="ru-RU" sz="2400" b="1" u="sng" dirty="0" err="1" smtClean="0">
                <a:solidFill>
                  <a:srgbClr val="006600"/>
                </a:solidFill>
                <a:latin typeface="Constantia" pitchFamily="18" charset="0"/>
              </a:rPr>
              <a:t>здоровьесбережения</a:t>
            </a:r>
            <a:r>
              <a:rPr lang="ru-RU" sz="2000" b="1" u="sng" dirty="0" smtClean="0">
                <a:solidFill>
                  <a:srgbClr val="006600"/>
                </a:solidFill>
                <a:latin typeface="Constantia" pitchFamily="18" charset="0"/>
              </a:rPr>
              <a:t> </a:t>
            </a:r>
            <a:endParaRPr lang="ru-RU" sz="2400" b="1" u="sng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2564904"/>
            <a:ext cx="72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сохранение здоровья детей и повышение   </a:t>
            </a:r>
            <a:b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    двигательной активности и умственной </a:t>
            </a:r>
            <a:b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     работоспособности </a:t>
            </a:r>
            <a:r>
              <a:rPr lang="ru-RU" sz="1600" b="1" dirty="0" smtClean="0">
                <a:solidFill>
                  <a:srgbClr val="009900"/>
                </a:solidFill>
                <a:latin typeface="Constantia" pitchFamily="18" charset="0"/>
              </a:rPr>
              <a:t/>
            </a:r>
            <a:br>
              <a:rPr lang="ru-RU" sz="1600" b="1" dirty="0" smtClean="0">
                <a:solidFill>
                  <a:srgbClr val="009900"/>
                </a:solidFill>
                <a:latin typeface="Constantia" pitchFamily="18" charset="0"/>
              </a:rPr>
            </a:br>
            <a:endParaRPr lang="ru-RU" sz="1600" b="1" dirty="0" smtClean="0">
              <a:solidFill>
                <a:srgbClr val="009900"/>
              </a:solidFill>
              <a:latin typeface="Constantia" pitchFamily="18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создание положительного эмоционального </a:t>
            </a:r>
            <a:b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    настроя и снятие </a:t>
            </a:r>
            <a:r>
              <a:rPr lang="ru-RU" b="1" dirty="0" err="1" smtClean="0">
                <a:solidFill>
                  <a:srgbClr val="009900"/>
                </a:solidFill>
                <a:latin typeface="Constantia" pitchFamily="18" charset="0"/>
              </a:rPr>
              <a:t>психоэмоционального</a:t>
            </a: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 </a:t>
            </a:r>
            <a:b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    напряжения</a:t>
            </a:r>
            <a:r>
              <a:rPr lang="ru-RU" sz="1600" b="1" dirty="0" smtClean="0">
                <a:solidFill>
                  <a:srgbClr val="009900"/>
                </a:solidFill>
                <a:latin typeface="Constantia" pitchFamily="18" charset="0"/>
              </a:rPr>
              <a:t/>
            </a:r>
            <a:br>
              <a:rPr lang="ru-RU" sz="1600" b="1" dirty="0" smtClean="0">
                <a:solidFill>
                  <a:srgbClr val="009900"/>
                </a:solidFill>
                <a:latin typeface="Constantia" pitchFamily="18" charset="0"/>
              </a:rPr>
            </a:br>
            <a:endParaRPr lang="ru-RU" sz="1600" b="1" dirty="0" smtClean="0">
              <a:solidFill>
                <a:srgbClr val="009900"/>
              </a:solidFill>
              <a:latin typeface="Constantia" pitchFamily="18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создание адекватных условий для развития, </a:t>
            </a:r>
            <a:b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Constantia" pitchFamily="18" charset="0"/>
              </a:rPr>
              <a:t>    обучения, оздоровления детей</a:t>
            </a:r>
          </a:p>
        </p:txBody>
      </p:sp>
      <p:pic>
        <p:nvPicPr>
          <p:cNvPr id="3076" name="Picture 4" descr="C:\Documents and Settings\User\Рабочий стол\вся фигня\16280489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914658"/>
            <a:ext cx="2195736" cy="3764118"/>
          </a:xfrm>
          <a:prstGeom prst="rect">
            <a:avLst/>
          </a:prstGeom>
          <a:noFill/>
        </p:spPr>
      </p:pic>
      <p:pic>
        <p:nvPicPr>
          <p:cNvPr id="3077" name="Picture 5" descr="C:\Documents and Settings\User\Рабочий стол\вся фигня\16346339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6296" y="3132495"/>
            <a:ext cx="2086284" cy="37255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N8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1600" y="188640"/>
            <a:ext cx="79544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Технологии музыкального </a:t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воздействия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DSCN8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484784"/>
            <a:ext cx="3312368" cy="2484276"/>
          </a:xfrm>
          <a:prstGeom prst="rect">
            <a:avLst/>
          </a:prstGeom>
        </p:spPr>
      </p:pic>
      <p:pic>
        <p:nvPicPr>
          <p:cNvPr id="11" name="Рисунок 10" descr="IMG_20190412_095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01008"/>
            <a:ext cx="3851920" cy="2888940"/>
          </a:xfrm>
          <a:prstGeom prst="rect">
            <a:avLst/>
          </a:prstGeom>
        </p:spPr>
      </p:pic>
      <p:pic>
        <p:nvPicPr>
          <p:cNvPr id="12" name="Рисунок 11" descr="IMG_20190412_1022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4005064"/>
            <a:ext cx="3611893" cy="27089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1700808"/>
            <a:ext cx="51125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Музыкальная деятельность  создаёт необходимые условия для формирования нравственных качеств личности ребёнка, закладывает первоначальные основы общей культуры будущего человека.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747464"/>
            <a:ext cx="9835122" cy="76054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1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Сказкотерапия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DSCN8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3096344" cy="3096344"/>
          </a:xfrm>
          <a:prstGeom prst="rect">
            <a:avLst/>
          </a:prstGeom>
        </p:spPr>
      </p:pic>
      <p:pic>
        <p:nvPicPr>
          <p:cNvPr id="8" name="Рисунок 7" descr="DSCN9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-603448"/>
            <a:ext cx="3240360" cy="3240360"/>
          </a:xfrm>
          <a:prstGeom prst="rect">
            <a:avLst/>
          </a:prstGeom>
        </p:spPr>
      </p:pic>
      <p:pic>
        <p:nvPicPr>
          <p:cNvPr id="10" name="Рисунок 9" descr="DSCN90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692696"/>
            <a:ext cx="3456384" cy="2592288"/>
          </a:xfrm>
          <a:prstGeom prst="rect">
            <a:avLst/>
          </a:prstGeom>
        </p:spPr>
      </p:pic>
      <p:pic>
        <p:nvPicPr>
          <p:cNvPr id="14" name="Рисунок 13" descr="DSCN90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284984"/>
            <a:ext cx="4620006" cy="34650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4869160"/>
            <a:ext cx="47525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err="1" smtClean="0"/>
              <a:t>Сказкотерапия</a:t>
            </a:r>
            <a:r>
              <a:rPr lang="ru-RU" sz="2000" b="1" dirty="0" smtClean="0"/>
              <a:t> – это метод, который использует возможности сказки для интеграции личности, расширения сознания, усовершенствования ее взаимодействия с окружающим миром.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90412_141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85316" y="188640"/>
            <a:ext cx="61269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Работа с родителями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Рисунок 7" descr="IMG_20190412_141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980728"/>
            <a:ext cx="7668344" cy="5751258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Консультации для родителей: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buAutoNum type="arabicPeriod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Игры для здоровья вашего ребенка.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buAutoNum type="arabicPeriod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Формирование культурно – гигиенических навыков.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buAutoNum type="arabicPeriod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Как укрепить иммунитет ребенка в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осенне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- весенний период.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buAutoNum type="arabicPeriod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Отдых с детьми – возвращаемся здоровыми.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buAutoNum type="arabicPeriod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О летнем отдыхе детей.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buAutoNum type="arabicPeriod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Подвижные и познавательные игры на природе.</a:t>
            </a:r>
          </a:p>
          <a:p>
            <a:pPr marL="342900" indent="-342900" algn="ctr">
              <a:buAutoNum type="arabicPeriod"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3968" y="404664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Constantia" pitchFamily="18" charset="0"/>
              </a:rPr>
              <a:t>Вывод</a:t>
            </a:r>
            <a:endParaRPr lang="ru-RU" sz="32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9488" y="1052736"/>
            <a:ext cx="6715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</a:rPr>
              <a:t>Использование </a:t>
            </a:r>
            <a:r>
              <a:rPr lang="ru-RU" sz="2400" b="1" dirty="0" err="1" smtClean="0">
                <a:latin typeface="Constantia" pitchFamily="18" charset="0"/>
              </a:rPr>
              <a:t>здоровьесберегающих</a:t>
            </a:r>
            <a:r>
              <a:rPr lang="ru-RU" sz="2400" b="1" dirty="0" smtClean="0">
                <a:latin typeface="Constantia" pitchFamily="18" charset="0"/>
              </a:rPr>
              <a:t> технологий в дошкольном учреждении имеет огромное значение в процессе оптимизации двигательной активности, способствует разностороннему развитию, укреплению здоровья детей и овладению навыками </a:t>
            </a:r>
            <a:r>
              <a:rPr lang="ru-RU" sz="2400" b="1" dirty="0" err="1" smtClean="0">
                <a:latin typeface="Constantia" pitchFamily="18" charset="0"/>
              </a:rPr>
              <a:t>самооздоровления</a:t>
            </a:r>
            <a:r>
              <a:rPr lang="ru-RU" sz="2400" b="1" dirty="0" smtClean="0">
                <a:latin typeface="Constantia" pitchFamily="18" charset="0"/>
              </a:rPr>
              <a:t>. </a:t>
            </a:r>
            <a:br>
              <a:rPr lang="ru-RU" sz="2400" b="1" dirty="0" smtClean="0">
                <a:latin typeface="Constantia" pitchFamily="18" charset="0"/>
              </a:rPr>
            </a:br>
            <a:r>
              <a:rPr lang="ru-RU" sz="2400" b="1" dirty="0" smtClean="0">
                <a:latin typeface="Constantia" pitchFamily="18" charset="0"/>
              </a:rPr>
              <a:t>Поэтому в ДОУ необходим поиск, изучение и внедрение эффективных технологий и методик оздоровления.</a:t>
            </a:r>
            <a:endParaRPr lang="ru-RU" sz="2400" b="1" dirty="0">
              <a:latin typeface="Constantia" pitchFamily="18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15816" y="692696"/>
            <a:ext cx="4785285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Спасибо </a:t>
            </a:r>
            <a:b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за </a:t>
            </a:r>
            <a:b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внимание!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7" name="Picture 3" descr="C:\Documents and Settings\User\Рабочий стол\вся фигня\119585_html_m694103a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2120" y="4077072"/>
            <a:ext cx="2228850" cy="3143250"/>
          </a:xfrm>
          <a:prstGeom prst="rect">
            <a:avLst/>
          </a:prstGeom>
          <a:noFill/>
        </p:spPr>
      </p:pic>
      <p:pic>
        <p:nvPicPr>
          <p:cNvPr id="16389" name="Picture 5" descr="C:\Documents and Settings\User\Рабочий стол\вся фигня\0_ab681_d9c70fb0_orig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3524250"/>
            <a:ext cx="3333750" cy="3333750"/>
          </a:xfrm>
          <a:prstGeom prst="rect">
            <a:avLst/>
          </a:prstGeom>
          <a:noFill/>
        </p:spPr>
      </p:pic>
      <p:pic>
        <p:nvPicPr>
          <p:cNvPr id="16390" name="Picture 6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72200" y="1988840"/>
            <a:ext cx="2286000" cy="114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188640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Constantia" pitchFamily="18" charset="0"/>
              </a:rPr>
              <a:t>Виды </a:t>
            </a:r>
            <a:r>
              <a:rPr lang="ru-RU" sz="3200" b="1" dirty="0" err="1" smtClean="0">
                <a:solidFill>
                  <a:srgbClr val="006600"/>
                </a:solidFill>
                <a:latin typeface="Constantia" pitchFamily="18" charset="0"/>
              </a:rPr>
              <a:t>здоровьесберегающих</a:t>
            </a:r>
            <a:r>
              <a:rPr lang="ru-RU" sz="3200" b="1" dirty="0" smtClean="0">
                <a:solidFill>
                  <a:srgbClr val="006600"/>
                </a:solidFill>
                <a:latin typeface="Constantia" pitchFamily="18" charset="0"/>
              </a:rPr>
              <a:t> </a:t>
            </a:r>
            <a:br>
              <a:rPr lang="ru-RU" sz="32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Constantia" pitchFamily="18" charset="0"/>
              </a:rPr>
              <a:t>технологий в ДОУ</a:t>
            </a:r>
            <a:endParaRPr lang="ru-RU" sz="3200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412776"/>
            <a:ext cx="68407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000"/>
              </a:buClr>
              <a:buFont typeface="Wingdings" pitchFamily="2" charset="2"/>
              <a:buChar char="q"/>
            </a:pPr>
            <a:r>
              <a:rPr lang="ru-RU" sz="2200" b="1" dirty="0" err="1" smtClean="0">
                <a:solidFill>
                  <a:srgbClr val="009900"/>
                </a:solidFill>
                <a:latin typeface="Constantia" pitchFamily="18" charset="0"/>
              </a:rPr>
              <a:t>медико-профuлактические</a:t>
            </a: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;</a:t>
            </a:r>
          </a:p>
          <a:p>
            <a:pPr>
              <a:buClr>
                <a:srgbClr val="008000"/>
              </a:buClr>
              <a:buFont typeface="Wingdings" pitchFamily="2" charset="2"/>
              <a:buChar char="q"/>
            </a:pP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физкультурно-оздоровительные; </a:t>
            </a:r>
          </a:p>
          <a:p>
            <a:pPr>
              <a:buClr>
                <a:srgbClr val="008000"/>
              </a:buClr>
              <a:buFont typeface="Wingdings" pitchFamily="2" charset="2"/>
              <a:buChar char="q"/>
            </a:pP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технологии обеспечения социально-</a:t>
            </a:r>
            <a:b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   психологического благополучия ребенка; </a:t>
            </a:r>
          </a:p>
          <a:p>
            <a:pPr>
              <a:buClr>
                <a:srgbClr val="008000"/>
              </a:buClr>
              <a:buFont typeface="Wingdings" pitchFamily="2" charset="2"/>
              <a:buChar char="q"/>
            </a:pPr>
            <a:r>
              <a:rPr lang="ru-RU" sz="2200" b="1" dirty="0" err="1" smtClean="0">
                <a:solidFill>
                  <a:srgbClr val="009900"/>
                </a:solidFill>
                <a:latin typeface="Constantia" pitchFamily="18" charset="0"/>
              </a:rPr>
              <a:t>здоровьесбережения</a:t>
            </a: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и </a:t>
            </a:r>
            <a:r>
              <a:rPr lang="ru-RU" sz="2200" b="1" dirty="0" err="1" smtClean="0">
                <a:solidFill>
                  <a:srgbClr val="009900"/>
                </a:solidFill>
                <a:latin typeface="Constantia" pitchFamily="18" charset="0"/>
              </a:rPr>
              <a:t>здоровьеобогащения</a:t>
            </a: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</a:t>
            </a:r>
            <a:b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   педагогов дошкольного образования; </a:t>
            </a:r>
          </a:p>
          <a:p>
            <a:pPr>
              <a:buClr>
                <a:srgbClr val="008000"/>
              </a:buClr>
              <a:buFont typeface="Wingdings" pitchFamily="2" charset="2"/>
              <a:buChar char="q"/>
            </a:pPr>
            <a:r>
              <a:rPr lang="ru-RU" sz="2200" b="1" dirty="0" err="1" smtClean="0">
                <a:solidFill>
                  <a:srgbClr val="009900"/>
                </a:solidFill>
                <a:latin typeface="Constantia" pitchFamily="18" charset="0"/>
              </a:rPr>
              <a:t>здоровьесберегающие</a:t>
            </a: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образовательные </a:t>
            </a:r>
            <a:b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   технологии в детском саду; </a:t>
            </a:r>
          </a:p>
          <a:p>
            <a:pPr>
              <a:buClr>
                <a:srgbClr val="008000"/>
              </a:buClr>
              <a:buFont typeface="Wingdings" pitchFamily="2" charset="2"/>
              <a:buChar char="q"/>
            </a:pP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технологии </a:t>
            </a:r>
            <a:r>
              <a:rPr lang="ru-RU" sz="2200" b="1" dirty="0" err="1" smtClean="0">
                <a:solidFill>
                  <a:srgbClr val="009900"/>
                </a:solidFill>
                <a:latin typeface="Constantia" pitchFamily="18" charset="0"/>
              </a:rPr>
              <a:t>валеологического</a:t>
            </a: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просвещения </a:t>
            </a:r>
            <a:b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</a:br>
            <a:r>
              <a:rPr lang="ru-RU" sz="2200" b="1" dirty="0" smtClean="0">
                <a:solidFill>
                  <a:srgbClr val="009900"/>
                </a:solidFill>
                <a:latin typeface="Constantia" pitchFamily="18" charset="0"/>
              </a:rPr>
              <a:t>    родителей.</a:t>
            </a:r>
            <a:endParaRPr lang="ru-RU" sz="2200" b="1" dirty="0">
              <a:solidFill>
                <a:srgbClr val="009900"/>
              </a:solidFill>
              <a:latin typeface="Constantia" pitchFamily="18" charset="0"/>
            </a:endParaRPr>
          </a:p>
        </p:txBody>
      </p:sp>
      <p:pic>
        <p:nvPicPr>
          <p:cNvPr id="4098" name="Picture 2" descr="C:\Documents and Settings\User\Рабочий стол\вся фигня\MerryGoRoundKid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05031" y="4509121"/>
            <a:ext cx="3011385" cy="2348880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вся фигня\367428730.jpg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1988840"/>
            <a:ext cx="828600" cy="6747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6600"/>
                </a:solidFill>
                <a:latin typeface="Constantia" pitchFamily="18" charset="0"/>
              </a:rPr>
              <a:t>Медико-профuлактические</a:t>
            </a: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 технологии</a:t>
            </a:r>
            <a:endParaRPr lang="ru-RU" sz="2400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20688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В дошкольном образовании технологии, обеспечивающие сохранение и приумножение здоровья детей под руководством медицинского персонала ДОУ в соответствии с медицинскими требованиями и нормами, с использованием медицинских средств. К ним относятся следующие технологии: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организация мониторинга здоровья дошкольников и </a:t>
            </a:r>
            <a:b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   разработка рекомендаций по оптимизации детского здоровья;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организация и контроль питания детей раннего и дошкольного </a:t>
            </a:r>
            <a:b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    возраста, физического развития дошкольников, закаливания;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организация профилактических мероприятий в детском саду;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организация контроля и помощь в обеспечении требований </a:t>
            </a:r>
            <a:b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   </a:t>
            </a:r>
            <a:r>
              <a:rPr lang="ru-RU" sz="2000" b="1" dirty="0" err="1" smtClean="0">
                <a:solidFill>
                  <a:srgbClr val="006600"/>
                </a:solidFill>
                <a:latin typeface="Constantia" pitchFamily="18" charset="0"/>
              </a:rPr>
              <a:t>СанПиНов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;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организация </a:t>
            </a:r>
            <a:r>
              <a:rPr lang="ru-RU" sz="2000" b="1" dirty="0" err="1" smtClean="0">
                <a:solidFill>
                  <a:srgbClr val="006600"/>
                </a:solidFill>
                <a:latin typeface="Constantia" pitchFamily="18" charset="0"/>
              </a:rPr>
              <a:t>здоровьесберегающей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среды в ДОУ.</a:t>
            </a:r>
            <a:endParaRPr lang="ru-RU" sz="20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pic>
        <p:nvPicPr>
          <p:cNvPr id="1027" name="Picture 3" descr="C:\Documents and Settings\User\Рабочий стол\вся фигня\image004_11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640" y="4509120"/>
            <a:ext cx="2348880" cy="234888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вся фигня\0_ab638_4c1ce59c_orig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68144" y="3789040"/>
            <a:ext cx="3275856" cy="32758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Физкультурно-оздоровительные технологии</a:t>
            </a:r>
            <a:endParaRPr lang="ru-RU" sz="2400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92696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Constantia" pitchFamily="18" charset="0"/>
              </a:rPr>
              <a:t>В дошкольном образовании направлены на физическое развитие и укрепление здоровья ребенка: развитие физических качеств, двигательной активности и становление физической культуры дошкольников, включающее: закаливание, дыхательную гимнастику, массаж и </a:t>
            </a:r>
            <a:r>
              <a:rPr lang="ru-RU" b="1" dirty="0" err="1" smtClean="0">
                <a:solidFill>
                  <a:srgbClr val="006600"/>
                </a:solidFill>
                <a:latin typeface="Constantia" pitchFamily="18" charset="0"/>
              </a:rPr>
              <a:t>самомассаж</a:t>
            </a:r>
            <a:r>
              <a:rPr lang="ru-RU" b="1" dirty="0" smtClean="0">
                <a:solidFill>
                  <a:srgbClr val="006600"/>
                </a:solidFill>
                <a:latin typeface="Constantia" pitchFamily="18" charset="0"/>
              </a:rPr>
              <a:t>, профилактику плоскостопия и формирование правильной осанки, оздоровительные процедуры на тренажерах, воспитание привычки к повседневной физической активности и заботе о здоровье. Реализация этих технологий, как правило, осуществляется специалистами по физическому воспитанию и воспитателями ДОУ в условиях специально организованных форм оздоровительной работы. Отдельные приемы этих технологий широко используются педагогами дошкольного образования в разных формах организации педагогического процесса: на занятиях и прогулках, в режимные моменты и в свободной деятельности детей, в ходе педагогического взаимодействия взрослого с ребенком.</a:t>
            </a:r>
            <a:endParaRPr lang="ru-RU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pic>
        <p:nvPicPr>
          <p:cNvPr id="2050" name="Picture 2" descr="C:\Documents and Settings\User\Рабочий стол\вся фигня\10773297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4528747"/>
            <a:ext cx="1830127" cy="2329253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вся фигня\1392772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87624" y="4852751"/>
            <a:ext cx="1771304" cy="20052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Технологии социально-психологического благополучия ребёнка</a:t>
            </a:r>
            <a:endParaRPr lang="ru-RU" sz="2400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08720"/>
            <a:ext cx="8892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Основная задача - психическое и социальное здоровье ребёнка-дошкольника, обеспечение эмоциональной комфортности и позитивного психологического самочувствия ребёнка в процессе общения со сверстниками и взрослыми в детском саду и семье. Реализацией данных технологий занимается психолог посредством специально организованных встреч с детьми, а также воспитатель и специалисты дошкольного образования в текущем педагогическом процессе ДОУ. К этому виду технологий можно отнести технологии психологического и психолого-педагогического сопровождения развития ребёнка в педагогическом процессе ДОУ.</a:t>
            </a:r>
            <a:endParaRPr lang="ru-RU" sz="20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pic>
        <p:nvPicPr>
          <p:cNvPr id="3074" name="Picture 2" descr="C:\Documents and Settings\User\Рабочий стол\вся фигня\0_5f856_e9d952aa_L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720" y="4365104"/>
            <a:ext cx="3600400" cy="30037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6600"/>
                </a:solidFill>
                <a:latin typeface="Constantia" pitchFamily="18" charset="0"/>
              </a:rPr>
              <a:t>Здоровьесберегающие</a:t>
            </a: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 образовательные </a:t>
            </a:r>
            <a:b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технологии</a:t>
            </a:r>
            <a:endParaRPr lang="ru-RU" sz="2400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24744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Constantia" pitchFamily="18" charset="0"/>
              </a:rPr>
              <a:t>В детском саду – это прежде всего технологии воспитания </a:t>
            </a:r>
            <a:r>
              <a:rPr lang="ru-RU" b="1" dirty="0" err="1" smtClean="0">
                <a:solidFill>
                  <a:srgbClr val="006600"/>
                </a:solidFill>
                <a:latin typeface="Constantia" pitchFamily="18" charset="0"/>
              </a:rPr>
              <a:t>валеологической</a:t>
            </a:r>
            <a:r>
              <a:rPr lang="ru-RU" b="1" dirty="0" smtClean="0">
                <a:solidFill>
                  <a:srgbClr val="006600"/>
                </a:solidFill>
                <a:latin typeface="Constantia" pitchFamily="18" charset="0"/>
              </a:rPr>
              <a:t> культуры или культуры здоровья дошкольников. В дошкольной педагогике к наиболее значимым видам технологий относятся технологии личностно-ориентированного воспитания и обучения дошкольников. Ведущий принцип таких технологий – учёт личностных особенностей ребёнка, индивидуальной логики его развития, учёт детских интересов и предпочтений в содержании и видах деятельности в ходе воспитания и обучения. Построение педагогического процесса с ориентацией на личность ребёнка закономерным образом содействует его благополучному существованию, а значит здоровью.</a:t>
            </a:r>
            <a:endParaRPr lang="ru-RU" sz="16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pic>
        <p:nvPicPr>
          <p:cNvPr id="4098" name="Picture 2" descr="C:\Documents and Settings\User\Рабочий стол\вся фигня\0_ab667_2d1ef380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7498506" y="5126633"/>
            <a:ext cx="1645494" cy="17313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nstantia" pitchFamily="18" charset="0"/>
              </a:rPr>
              <a:t>Технологии </a:t>
            </a:r>
            <a:r>
              <a:rPr lang="ru-RU" sz="2800" b="1" dirty="0" err="1" smtClean="0">
                <a:solidFill>
                  <a:srgbClr val="006600"/>
                </a:solidFill>
                <a:latin typeface="Constantia" pitchFamily="18" charset="0"/>
              </a:rPr>
              <a:t>валеологического</a:t>
            </a:r>
            <a:r>
              <a:rPr lang="ru-RU" sz="2800" b="1" dirty="0" smtClean="0">
                <a:solidFill>
                  <a:srgbClr val="006600"/>
                </a:solidFill>
                <a:latin typeface="Constantia" pitchFamily="18" charset="0"/>
              </a:rPr>
              <a:t> просвещения родителей</a:t>
            </a:r>
            <a:endParaRPr lang="ru-RU" sz="2800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268760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-это технологии, направленные на обеспечение </a:t>
            </a:r>
            <a:r>
              <a:rPr lang="ru-RU" sz="2000" b="1" dirty="0" err="1" smtClean="0">
                <a:solidFill>
                  <a:srgbClr val="006600"/>
                </a:solidFill>
                <a:latin typeface="Constantia" pitchFamily="18" charset="0"/>
              </a:rPr>
              <a:t>валеологической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образованности родителей воспитанников ДОУ, обретение ими </a:t>
            </a:r>
            <a:r>
              <a:rPr lang="ru-RU" sz="2000" b="1" dirty="0" err="1" smtClean="0">
                <a:solidFill>
                  <a:srgbClr val="006600"/>
                </a:solidFill>
                <a:latin typeface="Constantia" pitchFamily="18" charset="0"/>
              </a:rPr>
              <a:t>валеологической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компетентности. </a:t>
            </a:r>
            <a:r>
              <a:rPr lang="ru-RU" sz="2000" b="1" dirty="0" err="1" smtClean="0">
                <a:solidFill>
                  <a:srgbClr val="006600"/>
                </a:solidFill>
                <a:latin typeface="Constantia" pitchFamily="18" charset="0"/>
              </a:rPr>
              <a:t>Валеологическое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 </a:t>
            </a:r>
            <a:r>
              <a:rPr lang="ru-RU" sz="2000" b="1" u="sng" dirty="0" smtClean="0">
                <a:solidFill>
                  <a:srgbClr val="006600"/>
                </a:solidFill>
                <a:latin typeface="Constantia" pitchFamily="18" charset="0"/>
              </a:rPr>
              <a:t>образование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 родителей надо рассматривать как непрерывный процесс </a:t>
            </a:r>
            <a:r>
              <a:rPr lang="ru-RU" sz="2000" b="1" dirty="0" err="1" smtClean="0">
                <a:solidFill>
                  <a:srgbClr val="006600"/>
                </a:solidFill>
                <a:latin typeface="Constantia" pitchFamily="18" charset="0"/>
              </a:rPr>
              <a:t>валеологического</a:t>
            </a:r>
            <a:r>
              <a:rPr lang="ru-RU" sz="2000" b="1" dirty="0" smtClean="0">
                <a:solidFill>
                  <a:srgbClr val="006600"/>
                </a:solidFill>
                <a:latin typeface="Constantia" pitchFamily="18" charset="0"/>
              </a:rPr>
              <a:t> просвещения всех членов семьи.</a:t>
            </a:r>
            <a:endParaRPr lang="ru-RU" sz="20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pic>
        <p:nvPicPr>
          <p:cNvPr id="5122" name="Picture 2" descr="C:\Documents and Settings\User\Рабочий стол\вся фигня\0_ab6df_9d4d6a53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15816" y="3545632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959</Words>
  <Application>Microsoft Office PowerPoint</Application>
  <PresentationFormat>Экран (4:3)</PresentationFormat>
  <Paragraphs>94</Paragraphs>
  <Slides>35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Century</vt:lpstr>
      <vt:lpstr>Comic Sans MS</vt:lpstr>
      <vt:lpstr>Constantia</vt:lpstr>
      <vt:lpstr>Wingdings</vt:lpstr>
      <vt:lpstr>Тема Office</vt:lpstr>
      <vt:lpstr>Презентация PowerPoint</vt:lpstr>
      <vt:lpstr>Презентация PowerPoint</vt:lpstr>
      <vt:lpstr>  Цель здоровьесберегающих технологий – обеспечить дошкольнику возможность сохранения здоровья, сформировать у него необходимые знания, умения и навыки  по здоровому образу жизни, научить использовать полученные знания в повседневной жизни.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205</cp:revision>
  <dcterms:modified xsi:type="dcterms:W3CDTF">2021-02-13T17:45:01Z</dcterms:modified>
</cp:coreProperties>
</file>