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46"/>
  </p:handout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309" r:id="rId12"/>
    <p:sldId id="310" r:id="rId13"/>
    <p:sldId id="278" r:id="rId14"/>
    <p:sldId id="314" r:id="rId15"/>
    <p:sldId id="315" r:id="rId16"/>
    <p:sldId id="271" r:id="rId17"/>
    <p:sldId id="284" r:id="rId18"/>
    <p:sldId id="311" r:id="rId19"/>
    <p:sldId id="312" r:id="rId20"/>
    <p:sldId id="313" r:id="rId21"/>
    <p:sldId id="286" r:id="rId22"/>
    <p:sldId id="287" r:id="rId23"/>
    <p:sldId id="272" r:id="rId24"/>
    <p:sldId id="273" r:id="rId25"/>
    <p:sldId id="277" r:id="rId26"/>
    <p:sldId id="274" r:id="rId27"/>
    <p:sldId id="275" r:id="rId28"/>
    <p:sldId id="280" r:id="rId29"/>
    <p:sldId id="288" r:id="rId30"/>
    <p:sldId id="289" r:id="rId31"/>
    <p:sldId id="290" r:id="rId32"/>
    <p:sldId id="292" r:id="rId33"/>
    <p:sldId id="293" r:id="rId34"/>
    <p:sldId id="316" r:id="rId35"/>
    <p:sldId id="306" r:id="rId36"/>
    <p:sldId id="307" r:id="rId37"/>
    <p:sldId id="308" r:id="rId38"/>
    <p:sldId id="295" r:id="rId39"/>
    <p:sldId id="297" r:id="rId40"/>
    <p:sldId id="301" r:id="rId41"/>
    <p:sldId id="302" r:id="rId42"/>
    <p:sldId id="303" r:id="rId43"/>
    <p:sldId id="304" r:id="rId44"/>
    <p:sldId id="305" r:id="rId4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C3AE06E-D1D3-4846-98C3-6CF7A4AF183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BD889AA-460C-40CE-84DB-57102166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3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74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6.jpeg"/><Relationship Id="rId7" Type="http://schemas.openxmlformats.org/officeDocument/2006/relationships/image" Target="../media/image8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52.png"/><Relationship Id="rId4" Type="http://schemas.openxmlformats.org/officeDocument/2006/relationships/image" Target="../media/image84.jpeg"/><Relationship Id="rId9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0" Type="http://schemas.openxmlformats.org/officeDocument/2006/relationships/image" Target="../media/image96.pn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ownloads\Zvuki-prirody-Shum-derev_ev(muzofon.com).mp3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фонематического слуха посредством игровых упражнений»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214314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5100" b="1" i="1" dirty="0" smtClean="0">
                <a:solidFill>
                  <a:schemeClr val="tx1"/>
                </a:solidFill>
              </a:rPr>
              <a:t>Разработала учитель-</a:t>
            </a:r>
          </a:p>
          <a:p>
            <a:r>
              <a:rPr lang="ru-RU" sz="5100" b="1" i="1" dirty="0" smtClean="0">
                <a:solidFill>
                  <a:schemeClr val="tx1"/>
                </a:solidFill>
              </a:rPr>
              <a:t>логопед </a:t>
            </a:r>
            <a:r>
              <a:rPr lang="ru-RU" sz="5100" b="1" i="1" dirty="0" err="1" smtClean="0">
                <a:solidFill>
                  <a:schemeClr val="tx1"/>
                </a:solidFill>
              </a:rPr>
              <a:t>Дрожко</a:t>
            </a:r>
            <a:r>
              <a:rPr lang="ru-RU" sz="5100" b="1" i="1" dirty="0" smtClean="0">
                <a:solidFill>
                  <a:schemeClr val="tx1"/>
                </a:solidFill>
              </a:rPr>
              <a:t> О.Г.</a:t>
            </a:r>
            <a:endParaRPr lang="ru-RU" sz="5100" b="1" i="1" dirty="0" smtClean="0">
              <a:solidFill>
                <a:schemeClr val="tx1"/>
              </a:solidFill>
            </a:endParaRPr>
          </a:p>
          <a:p>
            <a:r>
              <a:rPr lang="ru-RU" sz="5100" b="1" i="1" dirty="0" smtClean="0">
                <a:solidFill>
                  <a:schemeClr val="tx1"/>
                </a:solidFill>
              </a:rPr>
              <a:t>МБДОУ №2 г. Азова</a:t>
            </a:r>
            <a:endParaRPr lang="ru-RU" sz="51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ÑÐ¾Ð½ÐµÐ¼Ð°ÑÐ¸ÑÐµÑÐºÐ¸Ð¹ ÑÐ»ÑÑ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183569" cy="15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ÑÐ¾Ð½ÐµÐ¼Ð°ÑÐ¸ÑÐµÑÐºÐ¸Ð¹ ÑÐ»Ñ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43267"/>
            <a:ext cx="2888586" cy="19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40" y="62068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«Угадай по звуку»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На столе предметы: стакан с </a:t>
            </a:r>
            <a:r>
              <a:rPr lang="ru-RU" sz="2200" b="1" dirty="0" smtClean="0"/>
              <a:t>ложкой, бумага, </a:t>
            </a:r>
            <a:r>
              <a:rPr lang="ru-RU" sz="2200" b="1" dirty="0" smtClean="0"/>
              <a:t>ключи, </a:t>
            </a:r>
            <a:r>
              <a:rPr lang="ru-RU" sz="2200" b="1" dirty="0" smtClean="0"/>
              <a:t>ножницы. Детям </a:t>
            </a:r>
            <a:r>
              <a:rPr lang="ru-RU" sz="2200" b="1" dirty="0" smtClean="0"/>
              <a:t>демонстрируют для каждого предмета звучания. Потом предметы находятся за ширмой , а дети отгадывают предмет.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754250-hand-drawn-vector-sketch-illustration-of-faceted-glass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57430"/>
            <a:ext cx="2500329" cy="3000372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09" y="2105231"/>
            <a:ext cx="2500330" cy="1857388"/>
          </a:xfrm>
          <a:prstGeom prst="rect">
            <a:avLst/>
          </a:prstGeom>
        </p:spPr>
      </p:pic>
      <p:pic>
        <p:nvPicPr>
          <p:cNvPr id="7" name="Рисунок 6" descr="1890x1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033925"/>
            <a:ext cx="3071834" cy="2428892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357694"/>
            <a:ext cx="3009900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«Коробочки»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Ребенку предлагают послушать звучание шести коробок ( 2-х с манкой,2-х с горохом, 2-х с гречневой крупой). Далее ,все коробочки ставят на стол в один ряд. Ребенку предлагается потрясти каждую из коробочек и послушать , как  они гремят. Просят найти две одинаково звучащие коробочки.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zagotovka-kruglaia-korobka-11-sm-pape-mas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928802"/>
            <a:ext cx="3514071" cy="2389568"/>
          </a:xfrm>
          <a:prstGeom prst="rect">
            <a:avLst/>
          </a:prstGeom>
        </p:spPr>
      </p:pic>
      <p:pic>
        <p:nvPicPr>
          <p:cNvPr id="8" name="Рисунок 7" descr="669d6f9b0070da993d1fe505854223a8_e3abb25961fff1ca76fe6e21a11d2c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26" y="4318371"/>
            <a:ext cx="3003214" cy="1948494"/>
          </a:xfrm>
          <a:prstGeom prst="rect">
            <a:avLst/>
          </a:prstGeom>
        </p:spPr>
      </p:pic>
      <p:pic>
        <p:nvPicPr>
          <p:cNvPr id="7" name="Рисунок 6" descr="1329498069_283f6f1b372328c9f9f2e5f5aacdee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357670"/>
            <a:ext cx="2239682" cy="2239682"/>
          </a:xfrm>
          <a:prstGeom prst="rect">
            <a:avLst/>
          </a:prstGeom>
        </p:spPr>
      </p:pic>
      <p:pic>
        <p:nvPicPr>
          <p:cNvPr id="5" name="Рисунок 4" descr="2796-873241-Semolina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962120"/>
            <a:ext cx="1928826" cy="1357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2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Олеся\Downloads\IMG_20190221_09531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62028" cy="48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6" y="1124744"/>
            <a:ext cx="3906490" cy="488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06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«Я </a:t>
            </a:r>
            <a:r>
              <a:rPr lang="ru-RU" b="1" dirty="0" smtClean="0"/>
              <a:t>самый внимательный»</a:t>
            </a:r>
          </a:p>
          <a:p>
            <a:pPr>
              <a:buNone/>
            </a:pPr>
            <a:r>
              <a:rPr lang="ru-RU" sz="2000" dirty="0" smtClean="0"/>
              <a:t>      По </a:t>
            </a:r>
            <a:r>
              <a:rPr lang="ru-RU" sz="2000" dirty="0" smtClean="0"/>
              <a:t>инструкции дети выполняют разные движения , соотнося их с различными звуками. На звук бубна дети должны поднять руки вверх, на звук колокольчика- вытянуть руки перед собой , а на звук барабана- развести их в стороны.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ris-89 untitl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571744"/>
            <a:ext cx="2857520" cy="3829058"/>
          </a:xfrm>
          <a:prstGeom prst="rect">
            <a:avLst/>
          </a:prstGeom>
        </p:spPr>
      </p:pic>
      <p:pic>
        <p:nvPicPr>
          <p:cNvPr id="7" name="Рисунок 6" descr="029.jpg"/>
          <p:cNvPicPr>
            <a:picLocks noChangeAspect="1"/>
          </p:cNvPicPr>
          <p:nvPr/>
        </p:nvPicPr>
        <p:blipFill>
          <a:blip r:embed="rId3"/>
          <a:srcRect l="55558"/>
          <a:stretch>
            <a:fillRect/>
          </a:stretch>
        </p:blipFill>
        <p:spPr>
          <a:xfrm>
            <a:off x="5715008" y="2214554"/>
            <a:ext cx="2500330" cy="3714776"/>
          </a:xfrm>
          <a:prstGeom prst="rect">
            <a:avLst/>
          </a:prstGeom>
        </p:spPr>
      </p:pic>
      <p:pic>
        <p:nvPicPr>
          <p:cNvPr id="8" name="Рисунок 7" descr="029.jpg"/>
          <p:cNvPicPr>
            <a:picLocks noChangeAspect="1"/>
          </p:cNvPicPr>
          <p:nvPr/>
        </p:nvPicPr>
        <p:blipFill>
          <a:blip r:embed="rId3"/>
          <a:srcRect r="68898"/>
          <a:stretch>
            <a:fillRect/>
          </a:stretch>
        </p:blipFill>
        <p:spPr>
          <a:xfrm>
            <a:off x="571472" y="2357430"/>
            <a:ext cx="1998654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476672"/>
            <a:ext cx="3564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«Похлопаем»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050" y="1246113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Ребенок повторяет ритмический рисунок хлопков. Например –два хлопка, пауза , один хлопок, пауза, два хлопка. В усложненном варианте ребенок повторяет ритм с закрытыми глазами.</a:t>
            </a:r>
          </a:p>
          <a:p>
            <a:pPr algn="ctr"/>
            <a:r>
              <a:rPr lang="ru-RU" sz="2000" dirty="0" smtClean="0"/>
              <a:t>Еще вариант:</a:t>
            </a:r>
            <a:endParaRPr lang="ru-RU" sz="2000" dirty="0"/>
          </a:p>
        </p:txBody>
      </p:sp>
      <p:pic>
        <p:nvPicPr>
          <p:cNvPr id="43010" name="Picture 2" descr="C:\Users\Олеся\Downloads\IMG_20190222_10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54" y="2587523"/>
            <a:ext cx="4992555" cy="3744416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9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C:\Users\Олеся\Downloads\IMG_20190222_12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11" y="764704"/>
            <a:ext cx="4155926" cy="5541235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работы:</a:t>
            </a:r>
          </a:p>
          <a:p>
            <a:pPr algn="ctr">
              <a:buNone/>
            </a:pPr>
            <a:r>
              <a:rPr lang="ru-RU" dirty="0" smtClean="0"/>
              <a:t>Дошкольников учат различать силу ,высоту и тембр голоса.</a:t>
            </a:r>
          </a:p>
          <a:p>
            <a:pPr>
              <a:buNone/>
            </a:pPr>
            <a:r>
              <a:rPr lang="ru-RU" sz="2400" dirty="0" smtClean="0"/>
              <a:t>Игра: «Кто позвал?»</a:t>
            </a:r>
            <a:r>
              <a:rPr lang="en-US" sz="2400" dirty="0" smtClean="0"/>
              <a:t> </a:t>
            </a:r>
            <a:r>
              <a:rPr lang="ru-RU" sz="2400" dirty="0" smtClean="0"/>
              <a:t>Ребенок по голосу узнает кто из детей его позвал.</a:t>
            </a:r>
            <a:endParaRPr lang="en-US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705839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258" y="3465004"/>
            <a:ext cx="8460432" cy="3132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g-doll-toy-p770-1451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1292"/>
            <a:ext cx="1643042" cy="1428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«Найди </a:t>
            </a:r>
            <a:r>
              <a:rPr lang="ru-RU" b="1" dirty="0" smtClean="0"/>
              <a:t>игрушку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800" dirty="0" smtClean="0"/>
              <a:t>Ребенок должен найти спрятанную игрушку, ориентируясь на интенсивность  звукового </a:t>
            </a:r>
            <a:r>
              <a:rPr lang="ru-RU" sz="1800" dirty="0" smtClean="0"/>
              <a:t>сигнала </a:t>
            </a:r>
            <a:r>
              <a:rPr lang="ru-RU" sz="1800" dirty="0" smtClean="0"/>
              <a:t>( колокольчик).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3600" b="1" dirty="0" smtClean="0"/>
              <a:t>«Покажи </a:t>
            </a:r>
            <a:r>
              <a:rPr lang="ru-RU" sz="3600" b="1" dirty="0" smtClean="0"/>
              <a:t>звук»</a:t>
            </a:r>
          </a:p>
          <a:p>
            <a:pPr algn="ctr">
              <a:buNone/>
            </a:pPr>
            <a:r>
              <a:rPr lang="ru-RU" sz="1600" dirty="0" smtClean="0"/>
              <a:t>Детям раздать по две карточки . На одной из  них  изображена короткая полоска, на другой- длинная. Взрослый  колокольчиком или бубном издает длинные и короткие звучания, а дети показывают карточку, соответствующую длительности звука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Рисунок 4" descr="8-300x166.jpg"/>
          <p:cNvPicPr>
            <a:picLocks noChangeAspect="1"/>
          </p:cNvPicPr>
          <p:nvPr/>
        </p:nvPicPr>
        <p:blipFill>
          <a:blip r:embed="rId3"/>
          <a:srcRect l="85714"/>
          <a:stretch>
            <a:fillRect/>
          </a:stretch>
        </p:blipFill>
        <p:spPr>
          <a:xfrm>
            <a:off x="4644008" y="3717032"/>
            <a:ext cx="571504" cy="2643206"/>
          </a:xfrm>
          <a:prstGeom prst="rect">
            <a:avLst/>
          </a:prstGeom>
        </p:spPr>
      </p:pic>
      <p:pic>
        <p:nvPicPr>
          <p:cNvPr id="6" name="Рисунок 5" descr="8-300x166.jpg"/>
          <p:cNvPicPr>
            <a:picLocks noChangeAspect="1"/>
          </p:cNvPicPr>
          <p:nvPr/>
        </p:nvPicPr>
        <p:blipFill>
          <a:blip r:embed="rId3"/>
          <a:srcRect l="67500" r="15000"/>
          <a:stretch>
            <a:fillRect/>
          </a:stretch>
        </p:blipFill>
        <p:spPr>
          <a:xfrm>
            <a:off x="2821123" y="4005064"/>
            <a:ext cx="500066" cy="1581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Олеся\Downloads\IMG_20190222_095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22" y="2528900"/>
            <a:ext cx="4992554" cy="3744416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еся\Downloads\IMG_20190222_095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970330" cy="396044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3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Олеся\Downloads\IMG_20190222_09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82"/>
            <a:ext cx="7704855" cy="5778641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2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71480"/>
            <a:ext cx="8183880" cy="414682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Фонематический слух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dirty="0" smtClean="0"/>
              <a:t>это особый вид человеческого слуха, позволяющий различать фонемы(звуки) родного языка.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16429"/>
            <a:ext cx="2736304" cy="30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Олеся\Downloads\IMG_20190222_093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12676"/>
            <a:ext cx="7920880" cy="594066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31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«Кто  </a:t>
            </a:r>
            <a:r>
              <a:rPr lang="ru-RU" b="1" dirty="0" smtClean="0"/>
              <a:t>самый внимательный»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  <a:r>
              <a:rPr lang="ru-RU" sz="2000" b="1" dirty="0" smtClean="0"/>
              <a:t>Взрослый сидит около стола, на котором лежат игрушки.  Ребенок находится на расстоянии 2-3 метров от него.  Взрослый предупреждает ребенка: «Я буду говорить шепотом , будь внимательней!» </a:t>
            </a:r>
          </a:p>
          <a:p>
            <a:pPr>
              <a:buFontTx/>
              <a:buChar char="-"/>
            </a:pPr>
            <a:r>
              <a:rPr lang="ru-RU" sz="2000" b="1" dirty="0" smtClean="0"/>
              <a:t>Возьми зайку и посади в грузовик</a:t>
            </a:r>
          </a:p>
          <a:p>
            <a:pPr>
              <a:buFontTx/>
              <a:buChar char="-"/>
            </a:pPr>
            <a:r>
              <a:rPr lang="ru-RU" sz="2000" b="1" dirty="0" smtClean="0"/>
              <a:t>Возьми зайку из грузовика</a:t>
            </a:r>
          </a:p>
          <a:p>
            <a:pPr>
              <a:buFontTx/>
              <a:buChar char="-"/>
            </a:pPr>
            <a:r>
              <a:rPr lang="ru-RU" sz="2000" b="1" dirty="0" smtClean="0"/>
              <a:t>Покатай грузовик</a:t>
            </a:r>
          </a:p>
          <a:p>
            <a:pPr>
              <a:buFontTx/>
              <a:buChar char="-"/>
            </a:pPr>
            <a:r>
              <a:rPr lang="ru-RU" sz="2000" b="1" dirty="0" smtClean="0"/>
              <a:t>Возьми кубик и положи в грузовик</a:t>
            </a:r>
          </a:p>
          <a:p>
            <a:pPr>
              <a:buFontTx/>
              <a:buChar char="-"/>
            </a:pPr>
            <a:r>
              <a:rPr lang="ru-RU" sz="2000" b="1" dirty="0" smtClean="0"/>
              <a:t>Возьми куклу и посади ее на стул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  <p:pic>
        <p:nvPicPr>
          <p:cNvPr id="4" name="Рисунок 3" descr="14417333683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04898"/>
            <a:ext cx="2906539" cy="1720212"/>
          </a:xfrm>
          <a:prstGeom prst="rect">
            <a:avLst/>
          </a:prstGeom>
        </p:spPr>
      </p:pic>
      <p:pic>
        <p:nvPicPr>
          <p:cNvPr id="5" name="Рисунок 4" descr="vdlf862-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643446"/>
            <a:ext cx="1841504" cy="185738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5072074"/>
            <a:ext cx="1357322" cy="1524003"/>
          </a:xfrm>
          <a:prstGeom prst="rect">
            <a:avLst/>
          </a:prstGeom>
        </p:spPr>
      </p:pic>
      <p:pic>
        <p:nvPicPr>
          <p:cNvPr id="7" name="Рисунок 6" descr="nbh8Q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357694"/>
            <a:ext cx="2071702" cy="22145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357562"/>
            <a:ext cx="4000528" cy="3500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«Солнышко </a:t>
            </a:r>
            <a:r>
              <a:rPr lang="ru-RU" b="1" dirty="0" smtClean="0"/>
              <a:t>или дождик»</a:t>
            </a:r>
            <a:br>
              <a:rPr lang="ru-RU" b="1" dirty="0" smtClean="0"/>
            </a:br>
            <a:r>
              <a:rPr lang="ru-RU" sz="1600" dirty="0" smtClean="0"/>
              <a:t>Игру можно использовать на прогулках.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Взрослый</a:t>
            </a:r>
            <a:r>
              <a:rPr lang="ru-RU" dirty="0" smtClean="0"/>
              <a:t>: </a:t>
            </a:r>
            <a:r>
              <a:rPr lang="ru-RU" dirty="0" smtClean="0"/>
              <a:t>«Сейчас </a:t>
            </a:r>
            <a:r>
              <a:rPr lang="ru-RU" dirty="0" smtClean="0"/>
              <a:t>мы гуляем и светит солнышко, вы гуляйте , а я буду звенеть бубном . Если  вдруг начнется дождь , я буду стучать в бубен , а вы услышав стук , бегите </a:t>
            </a:r>
            <a:r>
              <a:rPr lang="ru-RU" dirty="0" smtClean="0"/>
              <a:t>домой».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4-871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88667"/>
            <a:ext cx="5374380" cy="42750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758138" cy="6286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«Три медведя» </a:t>
            </a:r>
            <a:endParaRPr lang="ru-RU" b="1" dirty="0" smtClean="0"/>
          </a:p>
          <a:p>
            <a:pPr algn="ctr">
              <a:buNone/>
            </a:pPr>
            <a:r>
              <a:rPr lang="ru-RU" sz="1800" dirty="0" smtClean="0"/>
              <a:t>Взрослый выставляет перед детьми картинки трех медведей. Затем, рассказывая сказку о трех медведях ,произносит  реплики и звукоподражания то низким голосом ,то высоким . Дети должны определить чей это был голос (большого мишки ,среднего или маленького)?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76672"/>
            <a:ext cx="8183880" cy="53097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«Животные </a:t>
            </a:r>
            <a:r>
              <a:rPr lang="ru-RU" b="1" dirty="0" smtClean="0"/>
              <a:t>и их детеныши»</a:t>
            </a:r>
          </a:p>
          <a:p>
            <a:pPr>
              <a:buNone/>
            </a:pPr>
            <a:r>
              <a:rPr lang="ru-RU" sz="1800" dirty="0" smtClean="0"/>
              <a:t>Детям раздаются картинки домашних животных и их детенышей . Взрослый произносит каждое звукоподражание то низким, то высоким голосом. Дети должны , ориентируясь на </a:t>
            </a:r>
            <a:r>
              <a:rPr lang="ru-RU" sz="1800" dirty="0" err="1" smtClean="0"/>
              <a:t>звукокомплекс</a:t>
            </a:r>
            <a:r>
              <a:rPr lang="ru-RU" sz="1800" dirty="0" smtClean="0"/>
              <a:t> и высоту голоса одновременно поднять соответствующую картинку.</a:t>
            </a:r>
            <a:endParaRPr lang="ru-RU" sz="1800" dirty="0"/>
          </a:p>
        </p:txBody>
      </p:sp>
      <p:pic>
        <p:nvPicPr>
          <p:cNvPr id="6" name="Рисунок 5" descr="rj 001.jpg"/>
          <p:cNvPicPr>
            <a:picLocks noChangeAspect="1"/>
          </p:cNvPicPr>
          <p:nvPr/>
        </p:nvPicPr>
        <p:blipFill>
          <a:blip r:embed="rId2"/>
          <a:srcRect b="12168"/>
          <a:stretch>
            <a:fillRect/>
          </a:stretch>
        </p:blipFill>
        <p:spPr>
          <a:xfrm>
            <a:off x="889840" y="2352952"/>
            <a:ext cx="2958028" cy="2224104"/>
          </a:xfrm>
          <a:prstGeom prst="rect">
            <a:avLst/>
          </a:prstGeom>
        </p:spPr>
      </p:pic>
      <p:pic>
        <p:nvPicPr>
          <p:cNvPr id="7" name="Рисунок 6" descr="поросенок-свиньи-мати-2688902.jpg"/>
          <p:cNvPicPr>
            <a:picLocks noChangeAspect="1"/>
          </p:cNvPicPr>
          <p:nvPr/>
        </p:nvPicPr>
        <p:blipFill>
          <a:blip r:embed="rId3" cstate="print"/>
          <a:srcRect b="13043"/>
          <a:stretch>
            <a:fillRect/>
          </a:stretch>
        </p:blipFill>
        <p:spPr>
          <a:xfrm>
            <a:off x="2195736" y="4387398"/>
            <a:ext cx="2376264" cy="1970560"/>
          </a:xfrm>
          <a:prstGeom prst="rect">
            <a:avLst/>
          </a:prstGeom>
        </p:spPr>
      </p:pic>
      <p:pic>
        <p:nvPicPr>
          <p:cNvPr id="8" name="Рисунок 7" descr="13f19-1401979810-30.jpg"/>
          <p:cNvPicPr>
            <a:picLocks noChangeAspect="1"/>
          </p:cNvPicPr>
          <p:nvPr/>
        </p:nvPicPr>
        <p:blipFill>
          <a:blip r:embed="rId4"/>
          <a:srcRect b="16250"/>
          <a:stretch>
            <a:fillRect/>
          </a:stretch>
        </p:blipFill>
        <p:spPr>
          <a:xfrm>
            <a:off x="4929190" y="2006712"/>
            <a:ext cx="3786214" cy="2357454"/>
          </a:xfrm>
          <a:prstGeom prst="rect">
            <a:avLst/>
          </a:prstGeom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364166"/>
            <a:ext cx="3451881" cy="22795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работы</a:t>
            </a:r>
          </a:p>
          <a:p>
            <a:pPr algn="ctr">
              <a:buNone/>
            </a:pPr>
            <a:r>
              <a:rPr lang="ru-RU" dirty="0" smtClean="0"/>
              <a:t>Дети </a:t>
            </a:r>
            <a:r>
              <a:rPr lang="ru-RU" dirty="0" smtClean="0"/>
              <a:t>учатся различать слова , близкие по звуковому составу.</a:t>
            </a:r>
            <a:endParaRPr lang="ru-RU" dirty="0"/>
          </a:p>
        </p:txBody>
      </p:sp>
      <p:pic>
        <p:nvPicPr>
          <p:cNvPr id="4" name="Рисунок 3" descr="path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243571"/>
            <a:ext cx="238125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3989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«Твердый- мягкий</a:t>
            </a:r>
            <a:r>
              <a:rPr lang="ru-RU" b="1" dirty="0" smtClean="0"/>
              <a:t>»</a:t>
            </a:r>
            <a:endParaRPr lang="ru-RU" b="1" dirty="0" smtClean="0"/>
          </a:p>
          <a:p>
            <a:pPr>
              <a:buNone/>
            </a:pPr>
            <a:r>
              <a:rPr lang="ru-RU" sz="2200" dirty="0" smtClean="0"/>
              <a:t>Взрослый по очереди бросает мяч и произносит слоги с твердым звуком ,  а дети должны вернуть мяч произнося слог с мягким звуком.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ЛА-ЛЯ</a:t>
            </a:r>
          </a:p>
          <a:p>
            <a:pPr>
              <a:buNone/>
            </a:pPr>
            <a:r>
              <a:rPr lang="ru-RU" dirty="0" smtClean="0"/>
              <a:t>МУ-МЮ</a:t>
            </a:r>
          </a:p>
          <a:p>
            <a:pPr>
              <a:buNone/>
            </a:pPr>
            <a:r>
              <a:rPr lang="ru-RU" dirty="0" smtClean="0"/>
              <a:t>ЗА-ЗЯ</a:t>
            </a:r>
          </a:p>
          <a:p>
            <a:pPr>
              <a:buNone/>
            </a:pPr>
            <a:r>
              <a:rPr lang="ru-RU" dirty="0" smtClean="0"/>
              <a:t>ОС-ОСЬ</a:t>
            </a:r>
          </a:p>
          <a:p>
            <a:pPr>
              <a:buNone/>
            </a:pPr>
            <a:r>
              <a:rPr lang="ru-RU" dirty="0" smtClean="0"/>
              <a:t>ЛЫ-ЛИ</a:t>
            </a:r>
          </a:p>
          <a:p>
            <a:pPr>
              <a:buNone/>
            </a:pPr>
            <a:r>
              <a:rPr lang="ru-RU" dirty="0" smtClean="0"/>
              <a:t>ТЫ-ТИ</a:t>
            </a:r>
          </a:p>
          <a:p>
            <a:pPr>
              <a:buNone/>
            </a:pPr>
            <a:r>
              <a:rPr lang="ru-RU" dirty="0" smtClean="0"/>
              <a:t>ВА-ВЯ</a:t>
            </a:r>
          </a:p>
          <a:p>
            <a:pPr>
              <a:buNone/>
            </a:pPr>
            <a:r>
              <a:rPr lang="ru-RU" dirty="0" smtClean="0"/>
              <a:t>АМ-АМЬ</a:t>
            </a:r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3143272" cy="2857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74" y="3326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«Измени </a:t>
            </a:r>
            <a:r>
              <a:rPr lang="ru-RU" b="1" dirty="0" smtClean="0"/>
              <a:t>слово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Взрослый произносит слова с парным глухим звуком , а дети заменяют его на парный звонкий , проговаривая новое слово и наоборот.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674" y="1484784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Коза-коса                                       Шить-жить</a:t>
            </a:r>
          </a:p>
          <a:p>
            <a:pPr>
              <a:buNone/>
            </a:pPr>
            <a:r>
              <a:rPr lang="ru-RU" dirty="0" smtClean="0"/>
              <a:t>Лиза-лиса                                      Шутка - жутко</a:t>
            </a:r>
          </a:p>
          <a:p>
            <a:pPr>
              <a:buNone/>
            </a:pPr>
            <a:r>
              <a:rPr lang="ru-RU" dirty="0" smtClean="0"/>
              <a:t>Роза-роса                                       </a:t>
            </a:r>
            <a:r>
              <a:rPr lang="ru-RU" dirty="0" err="1" smtClean="0"/>
              <a:t>Луша</a:t>
            </a:r>
            <a:r>
              <a:rPr lang="ru-RU" dirty="0" smtClean="0"/>
              <a:t> - лужа   </a:t>
            </a:r>
          </a:p>
          <a:p>
            <a:pPr>
              <a:buNone/>
            </a:pPr>
            <a:r>
              <a:rPr lang="ru-RU" dirty="0" smtClean="0"/>
              <a:t>Зуб-суп                                           Горшок-рожок</a:t>
            </a:r>
          </a:p>
          <a:p>
            <a:pPr>
              <a:buNone/>
            </a:pPr>
            <a:r>
              <a:rPr lang="ru-RU" dirty="0" smtClean="0"/>
              <a:t>Зайка-сайка                                Петушок-дружок   </a:t>
            </a:r>
          </a:p>
          <a:p>
            <a:pPr>
              <a:buNone/>
            </a:pPr>
            <a:r>
              <a:rPr lang="ru-RU" dirty="0" smtClean="0"/>
              <a:t>Злить - слить                                   Уши-ужи  </a:t>
            </a:r>
          </a:p>
          <a:p>
            <a:pPr>
              <a:buNone/>
            </a:pPr>
            <a:r>
              <a:rPr lang="ru-RU" dirty="0" smtClean="0"/>
              <a:t>Посади - позади                           Шалить-жалить </a:t>
            </a:r>
            <a:endParaRPr lang="ru-RU" dirty="0"/>
          </a:p>
        </p:txBody>
      </p:sp>
      <p:pic>
        <p:nvPicPr>
          <p:cNvPr id="4" name="Рисунок 3" descr="во-шебная-бе-изна-па-очки-d-42155712.jpg"/>
          <p:cNvPicPr>
            <a:picLocks noChangeAspect="1"/>
          </p:cNvPicPr>
          <p:nvPr/>
        </p:nvPicPr>
        <p:blipFill>
          <a:blip r:embed="rId2" cstate="print"/>
          <a:srcRect r="15625"/>
          <a:stretch>
            <a:fillRect/>
          </a:stretch>
        </p:blipFill>
        <p:spPr>
          <a:xfrm>
            <a:off x="3000364" y="1643050"/>
            <a:ext cx="2357454" cy="250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brynya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141468"/>
            <a:ext cx="1030342" cy="1287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«Четвертый лишний»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Из четырех слов, отчетливо произнесенных взрослым , дети должны назвать </a:t>
            </a:r>
            <a:r>
              <a:rPr lang="ru-RU" sz="1800" dirty="0" smtClean="0"/>
              <a:t>то, </a:t>
            </a:r>
          </a:p>
          <a:p>
            <a:pPr>
              <a:buNone/>
            </a:pPr>
            <a:r>
              <a:rPr lang="ru-RU" sz="1800" dirty="0" smtClean="0"/>
              <a:t>которое </a:t>
            </a:r>
            <a:r>
              <a:rPr lang="ru-RU" sz="1800" dirty="0" smtClean="0"/>
              <a:t>отличается от остальных: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Стол-  стол-гол-стол</a:t>
            </a:r>
          </a:p>
          <a:p>
            <a:pPr>
              <a:buNone/>
            </a:pPr>
            <a:r>
              <a:rPr lang="ru-RU" sz="1400" dirty="0" smtClean="0"/>
              <a:t>Ком -ком -кот- ком</a:t>
            </a:r>
          </a:p>
          <a:p>
            <a:pPr>
              <a:buNone/>
            </a:pPr>
            <a:r>
              <a:rPr lang="ru-RU" sz="1400" dirty="0" smtClean="0"/>
              <a:t>Дом-том-дом- дом</a:t>
            </a:r>
          </a:p>
          <a:p>
            <a:pPr>
              <a:buNone/>
            </a:pPr>
            <a:r>
              <a:rPr lang="ru-RU" sz="1400" dirty="0" smtClean="0"/>
              <a:t>Бочка-бочка-дочка- бочка</a:t>
            </a:r>
          </a:p>
          <a:p>
            <a:pPr>
              <a:buNone/>
            </a:pPr>
            <a:r>
              <a:rPr lang="ru-RU" sz="1400" dirty="0" smtClean="0"/>
              <a:t>Канава- канава-панама-канава</a:t>
            </a:r>
          </a:p>
          <a:p>
            <a:pPr>
              <a:buNone/>
            </a:pPr>
            <a:r>
              <a:rPr lang="ru-RU" sz="1400" dirty="0" smtClean="0"/>
              <a:t>Утенок </a:t>
            </a:r>
            <a:r>
              <a:rPr lang="ru-RU" sz="1400" dirty="0" smtClean="0"/>
              <a:t>– утенок </a:t>
            </a:r>
            <a:r>
              <a:rPr lang="ru-RU" sz="1400" dirty="0" smtClean="0"/>
              <a:t>-котенок- утенок</a:t>
            </a:r>
          </a:p>
          <a:p>
            <a:pPr>
              <a:buNone/>
            </a:pPr>
            <a:r>
              <a:rPr lang="ru-RU" sz="1400" dirty="0" smtClean="0"/>
              <a:t>Зуб-зуб-суп- зуб</a:t>
            </a:r>
          </a:p>
          <a:p>
            <a:pPr>
              <a:buNone/>
            </a:pPr>
            <a:r>
              <a:rPr lang="ru-RU" sz="1400" dirty="0" smtClean="0"/>
              <a:t>Мак- мак-мак-лак</a:t>
            </a:r>
          </a:p>
          <a:p>
            <a:pPr>
              <a:buNone/>
            </a:pPr>
            <a:r>
              <a:rPr lang="ru-RU" sz="1400" dirty="0" smtClean="0"/>
              <a:t>Мишка -мышка- мишка-мишка</a:t>
            </a:r>
          </a:p>
          <a:p>
            <a:pPr>
              <a:buNone/>
            </a:pPr>
            <a:r>
              <a:rPr lang="ru-RU" sz="1400" dirty="0" smtClean="0"/>
              <a:t>Халат -халат-  салат- халат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Рисунок 4" descr="myshka-kartinki-dlya-detey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72074"/>
            <a:ext cx="1571636" cy="1643074"/>
          </a:xfrm>
          <a:prstGeom prst="rect">
            <a:avLst/>
          </a:prstGeom>
        </p:spPr>
      </p:pic>
      <p:pic>
        <p:nvPicPr>
          <p:cNvPr id="6" name="Рисунок 5" descr="бо-ьшой-снежный-ком-471289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000240"/>
            <a:ext cx="1865958" cy="1571636"/>
          </a:xfrm>
          <a:prstGeom prst="rect">
            <a:avLst/>
          </a:prstGeom>
        </p:spPr>
      </p:pic>
      <p:pic>
        <p:nvPicPr>
          <p:cNvPr id="8" name="Рисунок 7" descr="Andy_Trash_C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857628"/>
            <a:ext cx="1300484" cy="1300484"/>
          </a:xfrm>
          <a:prstGeom prst="rect">
            <a:avLst/>
          </a:prstGeom>
        </p:spPr>
      </p:pic>
      <p:pic>
        <p:nvPicPr>
          <p:cNvPr id="9" name="Рисунок 8" descr="Poppy.jpg"/>
          <p:cNvPicPr>
            <a:picLocks noChangeAspect="1"/>
          </p:cNvPicPr>
          <p:nvPr/>
        </p:nvPicPr>
        <p:blipFill>
          <a:blip r:embed="rId6" cstate="print"/>
          <a:srcRect b="9375"/>
          <a:stretch>
            <a:fillRect/>
          </a:stretch>
        </p:blipFill>
        <p:spPr>
          <a:xfrm>
            <a:off x="5572132" y="4357694"/>
            <a:ext cx="2428892" cy="2071702"/>
          </a:xfrm>
          <a:prstGeom prst="rect">
            <a:avLst/>
          </a:prstGeom>
        </p:spPr>
      </p:pic>
      <p:pic>
        <p:nvPicPr>
          <p:cNvPr id="10" name="Рисунок 9" descr="d40c0fa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143116"/>
            <a:ext cx="1828804" cy="17434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«Доскажи </a:t>
            </a:r>
            <a:r>
              <a:rPr lang="ru-RU" b="1" dirty="0" smtClean="0"/>
              <a:t>словечко»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Взрослый читает стихи , а ребенок договаривает последнее слово , которое подходит по смыслу и рифме.</a:t>
            </a:r>
          </a:p>
          <a:p>
            <a:pPr>
              <a:buNone/>
            </a:pPr>
            <a:r>
              <a:rPr lang="ru-RU" sz="1800" dirty="0" smtClean="0"/>
              <a:t>Он большой, как мяч футбольный,                           </a:t>
            </a:r>
            <a:br>
              <a:rPr lang="ru-RU" sz="1800" dirty="0" smtClean="0"/>
            </a:br>
            <a:r>
              <a:rPr lang="ru-RU" sz="1800" dirty="0" smtClean="0"/>
              <a:t>Если спелый - все довольны, </a:t>
            </a:r>
            <a:br>
              <a:rPr lang="ru-RU" sz="1800" dirty="0" smtClean="0"/>
            </a:br>
            <a:r>
              <a:rPr lang="ru-RU" sz="1800" dirty="0" smtClean="0"/>
              <a:t>Так приятен он на вкус, </a:t>
            </a:r>
            <a:br>
              <a:rPr lang="ru-RU" sz="1800" dirty="0" smtClean="0"/>
            </a:br>
            <a:r>
              <a:rPr lang="ru-RU" sz="1800" dirty="0" smtClean="0"/>
              <a:t>И зовут его... (арбуз).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 реке большая драка – </a:t>
            </a:r>
            <a:br>
              <a:rPr lang="ru-RU" sz="1800" dirty="0" smtClean="0"/>
            </a:br>
            <a:r>
              <a:rPr lang="ru-RU" sz="1800" dirty="0" smtClean="0"/>
              <a:t>Поссорились два... (рака).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Он — с бубенчиком в руке, </a:t>
            </a:r>
            <a:br>
              <a:rPr lang="ru-RU" sz="1800" dirty="0" smtClean="0"/>
            </a:br>
            <a:r>
              <a:rPr lang="ru-RU" sz="1800" dirty="0" smtClean="0"/>
              <a:t>В сине-красном колпаке. </a:t>
            </a:r>
            <a:br>
              <a:rPr lang="ru-RU" sz="1800" dirty="0" smtClean="0"/>
            </a:br>
            <a:r>
              <a:rPr lang="ru-RU" sz="1800" dirty="0" smtClean="0"/>
              <a:t>Он — веселая игрушка, </a:t>
            </a:r>
            <a:br>
              <a:rPr lang="ru-RU" sz="1800" dirty="0" smtClean="0"/>
            </a:br>
            <a:r>
              <a:rPr lang="ru-RU" sz="1800" dirty="0" smtClean="0"/>
              <a:t>А зовут его... </a:t>
            </a:r>
            <a:br>
              <a:rPr lang="ru-RU" sz="1800" dirty="0" smtClean="0"/>
            </a:br>
            <a:r>
              <a:rPr lang="ru-RU" sz="1800" dirty="0" smtClean="0"/>
              <a:t>(Петрушка). </a:t>
            </a:r>
            <a:endParaRPr lang="ru-RU" sz="1800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928803"/>
            <a:ext cx="1714512" cy="1500198"/>
          </a:xfrm>
          <a:prstGeom prst="rect">
            <a:avLst/>
          </a:prstGeom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786190"/>
            <a:ext cx="1785950" cy="1357322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71942"/>
            <a:ext cx="1409700" cy="204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Фонематический слух включает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себя:</a:t>
            </a:r>
          </a:p>
          <a:p>
            <a:r>
              <a:rPr lang="ru-RU" dirty="0" smtClean="0"/>
              <a:t>Способность слышать есть данный звук в слове или нет.</a:t>
            </a:r>
          </a:p>
          <a:p>
            <a:r>
              <a:rPr lang="ru-RU" dirty="0" smtClean="0"/>
              <a:t>Способность различать слова ,в которые входят одни и те же фонемы, расположенные в разной последовательности.</a:t>
            </a:r>
          </a:p>
          <a:p>
            <a:r>
              <a:rPr lang="ru-RU" dirty="0" smtClean="0"/>
              <a:t>Способность различать близко звучащие, но разные по значению слова.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091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работы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/>
              <a:t>Дифференциация слогов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«Что лишнее?»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Взрослый  произносит </a:t>
            </a:r>
            <a:r>
              <a:rPr lang="ru-RU" dirty="0" smtClean="0"/>
              <a:t>ряды слогов, </a:t>
            </a:r>
            <a:r>
              <a:rPr lang="ru-RU" dirty="0" smtClean="0"/>
              <a:t>а </a:t>
            </a:r>
            <a:r>
              <a:rPr lang="ru-RU" dirty="0" smtClean="0"/>
              <a:t>ребенок должен хлопнуть, когда услышит лишний (другой)  слог. </a:t>
            </a:r>
            <a:r>
              <a:rPr lang="ru-RU" dirty="0" smtClean="0"/>
              <a:t>Например:</a:t>
            </a:r>
          </a:p>
          <a:p>
            <a:pPr>
              <a:buNone/>
            </a:pPr>
            <a:r>
              <a:rPr lang="ru-RU" dirty="0" smtClean="0"/>
              <a:t>да-да-да-на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фа-фа-</a:t>
            </a:r>
            <a:r>
              <a:rPr lang="ru-RU" dirty="0" err="1" smtClean="0"/>
              <a:t>ва</a:t>
            </a:r>
            <a:r>
              <a:rPr lang="ru-RU" dirty="0" smtClean="0"/>
              <a:t>-фа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па-па-па-ва</a:t>
            </a:r>
            <a:r>
              <a:rPr lang="ru-RU" dirty="0" smtClean="0"/>
              <a:t>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74" y="419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«Похлопаем»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674" y="1202023"/>
            <a:ext cx="8229600" cy="3163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Взрослый объясняет детям , что есть короткие и длинные слова. Проговаривает их, интонационно разделяя слоги. Совместно с детьми произносит </a:t>
            </a:r>
            <a:r>
              <a:rPr lang="ru-RU" sz="2800" dirty="0" smtClean="0"/>
              <a:t>слова (па-па, </a:t>
            </a:r>
            <a:r>
              <a:rPr lang="ru-RU" sz="2800" dirty="0" err="1" smtClean="0"/>
              <a:t>ло</a:t>
            </a:r>
            <a:r>
              <a:rPr lang="ru-RU" sz="2800" dirty="0" smtClean="0"/>
              <a:t>-па-та, </a:t>
            </a:r>
            <a:r>
              <a:rPr lang="ru-RU" sz="2800" dirty="0" err="1" smtClean="0"/>
              <a:t>ве</a:t>
            </a:r>
            <a:r>
              <a:rPr lang="ru-RU" sz="2800" dirty="0" smtClean="0"/>
              <a:t>-</a:t>
            </a:r>
            <a:r>
              <a:rPr lang="ru-RU" sz="2800" dirty="0" err="1" smtClean="0"/>
              <a:t>ло</a:t>
            </a:r>
            <a:r>
              <a:rPr lang="ru-RU" sz="2800" dirty="0" smtClean="0"/>
              <a:t>-си-</a:t>
            </a:r>
            <a:r>
              <a:rPr lang="ru-RU" sz="2800" dirty="0" err="1" smtClean="0"/>
              <a:t>пед</a:t>
            </a:r>
            <a:r>
              <a:rPr lang="ru-RU" sz="2800" dirty="0" smtClean="0"/>
              <a:t>) </a:t>
            </a:r>
            <a:r>
              <a:rPr lang="ru-RU" sz="2800" dirty="0" smtClean="0"/>
              <a:t>, отхлопывая слоги. </a:t>
            </a:r>
            <a:r>
              <a:rPr lang="ru-RU" sz="2800" dirty="0" smtClean="0"/>
              <a:t>Более сложный вариант – предложить ребенку самостоятельно отхлопать количество слогов в слове.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4" y="436510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674" y="1412776"/>
            <a:ext cx="8229600" cy="1872208"/>
          </a:xfrm>
        </p:spPr>
        <p:txBody>
          <a:bodyPr/>
          <a:lstStyle/>
          <a:p>
            <a:pPr lvl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Дифференциация </a:t>
            </a:r>
            <a:r>
              <a:rPr lang="ru-RU" b="1" dirty="0" smtClean="0"/>
              <a:t>фонем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74" y="39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«Угадай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586690" cy="52689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Детям раздают картинки с изображениями :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«Девочка </a:t>
            </a:r>
            <a:r>
              <a:rPr lang="ru-RU" sz="1800" dirty="0" smtClean="0"/>
              <a:t>плачет: а-а-а»</a:t>
            </a:r>
          </a:p>
          <a:p>
            <a:pPr>
              <a:buNone/>
            </a:pPr>
            <a:r>
              <a:rPr lang="ru-RU" sz="1800" dirty="0" smtClean="0"/>
              <a:t>«Волк </a:t>
            </a:r>
            <a:r>
              <a:rPr lang="ru-RU" sz="1800" dirty="0" smtClean="0"/>
              <a:t>воет: у-у-у»</a:t>
            </a:r>
          </a:p>
          <a:p>
            <a:pPr>
              <a:buNone/>
            </a:pPr>
            <a:r>
              <a:rPr lang="ru-RU" sz="1800" dirty="0" smtClean="0"/>
              <a:t>«Птичка поет: и-и-и»</a:t>
            </a:r>
          </a:p>
          <a:p>
            <a:pPr>
              <a:buNone/>
            </a:pPr>
            <a:r>
              <a:rPr lang="ru-RU" sz="1800" dirty="0" smtClean="0"/>
              <a:t>Далее  взрослый произносит каждый звук длительно ( а-а-а, </a:t>
            </a:r>
            <a:r>
              <a:rPr lang="ru-RU" sz="1800" dirty="0" err="1" smtClean="0"/>
              <a:t>у-у-у,и-и</a:t>
            </a:r>
            <a:r>
              <a:rPr lang="ru-RU" sz="1800" dirty="0" smtClean="0"/>
              <a:t>-</a:t>
            </a:r>
          </a:p>
          <a:p>
            <a:pPr>
              <a:buNone/>
            </a:pPr>
            <a:r>
              <a:rPr lang="ru-RU" sz="1800" dirty="0" smtClean="0"/>
              <a:t>и), а дети поднимают соответствующие картинки.</a:t>
            </a:r>
          </a:p>
          <a:p>
            <a:pPr>
              <a:buNone/>
            </a:pPr>
            <a:r>
              <a:rPr lang="ru-RU" sz="1800" dirty="0" smtClean="0"/>
              <a:t>Дальше игру можно усложнить.</a:t>
            </a:r>
          </a:p>
          <a:p>
            <a:pPr>
              <a:buNone/>
            </a:pPr>
            <a:r>
              <a:rPr lang="ru-RU" sz="1800" dirty="0" smtClean="0"/>
              <a:t>1 вариант: Взрослый произносит звуки кратко;</a:t>
            </a:r>
          </a:p>
          <a:p>
            <a:pPr>
              <a:buNone/>
            </a:pPr>
            <a:r>
              <a:rPr lang="ru-RU" sz="1800" dirty="0" smtClean="0"/>
              <a:t>2 вариант: Детям раздают вместо картинок символы гласных звуков </a:t>
            </a:r>
          </a:p>
          <a:p>
            <a:pPr>
              <a:buNone/>
            </a:pPr>
            <a:r>
              <a:rPr lang="ru-RU" sz="1800" dirty="0" smtClean="0"/>
              <a:t>( </a:t>
            </a:r>
            <a:r>
              <a:rPr lang="ru-RU" sz="1800" dirty="0" smtClean="0"/>
              <a:t>по   </a:t>
            </a:r>
            <a:r>
              <a:rPr lang="ru-RU" sz="1800" dirty="0" smtClean="0"/>
              <a:t>Ткаченко)</a:t>
            </a:r>
          </a:p>
          <a:p>
            <a:pPr>
              <a:buNone/>
            </a:pPr>
            <a:r>
              <a:rPr lang="ru-RU" sz="1800" dirty="0" smtClean="0"/>
              <a:t>3 вариант: В ряд гласных а</a:t>
            </a:r>
            <a:r>
              <a:rPr lang="ru-RU" sz="1800" dirty="0" smtClean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у,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ru-RU" sz="1800" dirty="0" smtClean="0"/>
              <a:t>включают другие звуки, например</a:t>
            </a:r>
          </a:p>
          <a:p>
            <a:pPr>
              <a:buNone/>
            </a:pPr>
            <a:r>
              <a:rPr lang="ru-RU" sz="1800" dirty="0" smtClean="0"/>
              <a:t> о</a:t>
            </a:r>
            <a:r>
              <a:rPr lang="ru-RU" sz="1800" dirty="0" smtClean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ы,</a:t>
            </a:r>
            <a:r>
              <a:rPr lang="en-US" sz="1800" dirty="0" smtClean="0"/>
              <a:t> </a:t>
            </a:r>
            <a:r>
              <a:rPr lang="ru-RU" sz="1800" dirty="0" smtClean="0"/>
              <a:t>э</a:t>
            </a:r>
            <a:r>
              <a:rPr lang="ru-RU" sz="1800" dirty="0" smtClean="0"/>
              <a:t>, на которые дети должны реагировать.</a:t>
            </a:r>
          </a:p>
          <a:p>
            <a:pPr>
              <a:buNone/>
            </a:pPr>
            <a:r>
              <a:rPr lang="ru-RU" sz="1800" dirty="0" smtClean="0"/>
              <a:t>Аналогичная работа проводится  по дифференциации согласных </a:t>
            </a:r>
          </a:p>
          <a:p>
            <a:pPr>
              <a:buNone/>
            </a:pPr>
            <a:r>
              <a:rPr lang="ru-RU" sz="1800" dirty="0" smtClean="0"/>
              <a:t>фонем.</a:t>
            </a:r>
            <a:endParaRPr lang="ru-RU" sz="18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76" y="359471"/>
            <a:ext cx="1476315" cy="1845394"/>
          </a:xfrm>
          <a:prstGeom prst="rect">
            <a:avLst/>
          </a:prstGeom>
        </p:spPr>
      </p:pic>
      <p:pic>
        <p:nvPicPr>
          <p:cNvPr id="6" name="Рисунок 5" descr="TS7wQkhW_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29" y="2492896"/>
            <a:ext cx="1188720" cy="2194560"/>
          </a:xfrm>
          <a:prstGeom prst="rect">
            <a:avLst/>
          </a:prstGeom>
        </p:spPr>
      </p:pic>
      <p:pic>
        <p:nvPicPr>
          <p:cNvPr id="7" name="Рисунок 6" descr="Blue-bird-cartoon-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573393"/>
            <a:ext cx="1620320" cy="2053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85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«Кто </a:t>
            </a:r>
            <a:r>
              <a:rPr lang="ru-RU" b="1" dirty="0" smtClean="0"/>
              <a:t>это?»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Комарик говорит </a:t>
            </a:r>
            <a:r>
              <a:rPr lang="ru-RU" dirty="0" err="1" smtClean="0"/>
              <a:t>ззз</a:t>
            </a:r>
            <a:r>
              <a:rPr lang="ru-RU" dirty="0" smtClean="0"/>
              <a:t>…, насос качает </a:t>
            </a:r>
            <a:r>
              <a:rPr lang="ru-RU" dirty="0" err="1" smtClean="0"/>
              <a:t>ссс</a:t>
            </a:r>
            <a:r>
              <a:rPr lang="ru-RU" dirty="0" smtClean="0"/>
              <a:t>…,жук жужжит </a:t>
            </a:r>
            <a:r>
              <a:rPr lang="ru-RU" dirty="0" err="1" smtClean="0"/>
              <a:t>жжж</a:t>
            </a:r>
            <a:r>
              <a:rPr lang="ru-RU" dirty="0" smtClean="0"/>
              <a:t>…,тигр рычит </a:t>
            </a:r>
            <a:r>
              <a:rPr lang="ru-RU" dirty="0" err="1" smtClean="0"/>
              <a:t>ррр</a:t>
            </a:r>
            <a:r>
              <a:rPr lang="ru-RU" dirty="0" smtClean="0"/>
              <a:t>…. Взрослый произносит звук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 </a:t>
            </a:r>
            <a:r>
              <a:rPr lang="ru-RU" dirty="0" smtClean="0"/>
              <a:t>ребенок отгадывает ,кто его издает.</a:t>
            </a:r>
            <a:endParaRPr lang="ru-RU" dirty="0"/>
          </a:p>
        </p:txBody>
      </p:sp>
      <p:pic>
        <p:nvPicPr>
          <p:cNvPr id="4" name="Рисунок 3" descr="ditch-clipart-clipart0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80574"/>
            <a:ext cx="1643074" cy="1582736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000372"/>
            <a:ext cx="2209800" cy="2047875"/>
          </a:xfrm>
          <a:prstGeom prst="rect">
            <a:avLst/>
          </a:prstGeom>
        </p:spPr>
      </p:pic>
      <p:pic>
        <p:nvPicPr>
          <p:cNvPr id="6" name="Рисунок 5" descr="tige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071942"/>
            <a:ext cx="3181350" cy="2324094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071942"/>
            <a:ext cx="1800225" cy="2047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«Поймай </a:t>
            </a:r>
            <a:r>
              <a:rPr lang="ru-RU" b="1" dirty="0" smtClean="0"/>
              <a:t>звук»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Взрослый произносит ряды звуков ,а ребенок хлопает в ладоши ,когда слышит заданную фонему.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  <a:r>
              <a:rPr lang="en-US" sz="7200" dirty="0"/>
              <a:t>C</a:t>
            </a:r>
            <a:r>
              <a:rPr lang="ru-RU" sz="7200" dirty="0" smtClean="0"/>
              <a:t>         Ш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7200" dirty="0" smtClean="0"/>
              <a:t>З</a:t>
            </a:r>
            <a:endParaRPr lang="ru-RU" dirty="0"/>
          </a:p>
        </p:txBody>
      </p:sp>
      <p:pic>
        <p:nvPicPr>
          <p:cNvPr id="4" name="Рисунок 3" descr="content_open-hands-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419600"/>
            <a:ext cx="2438400" cy="243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674" y="692696"/>
            <a:ext cx="8229600" cy="180020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en-US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I </a:t>
            </a:r>
            <a:r>
              <a:rPr lang="ru-RU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работы</a:t>
            </a:r>
            <a:endParaRPr lang="ru-RU" sz="4700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600" dirty="0" smtClean="0"/>
              <a:t>Освоение ребенком навыков анализа и </a:t>
            </a:r>
            <a:r>
              <a:rPr lang="ru-RU" sz="4600" dirty="0" smtClean="0"/>
              <a:t>синтеза</a:t>
            </a:r>
            <a:endParaRPr lang="ru-RU" sz="4600" dirty="0" smtClean="0"/>
          </a:p>
          <a:p>
            <a:pPr>
              <a:buNone/>
            </a:pPr>
            <a:endParaRPr lang="ru-RU" sz="4600" dirty="0"/>
          </a:p>
        </p:txBody>
      </p:sp>
      <p:pic>
        <p:nvPicPr>
          <p:cNvPr id="4" name="Рисунок 3" descr="80210_html_m5b597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857496"/>
            <a:ext cx="3606610" cy="3500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74" y="692696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«Найди </a:t>
            </a:r>
            <a:r>
              <a:rPr lang="ru-RU" b="1" dirty="0" smtClean="0"/>
              <a:t>место фишке»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" y="1340768"/>
            <a:ext cx="8229600" cy="585791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Детям предлагают взять картинку , назвать </a:t>
            </a:r>
            <a:r>
              <a:rPr lang="ru-RU" dirty="0" smtClean="0"/>
              <a:t>ее, </a:t>
            </a:r>
            <a:r>
              <a:rPr lang="ru-RU" dirty="0" smtClean="0"/>
              <a:t>определить место заданного звука в </a:t>
            </a:r>
            <a:r>
              <a:rPr lang="ru-RU" dirty="0" smtClean="0"/>
              <a:t>слове(начало,</a:t>
            </a:r>
            <a:r>
              <a:rPr lang="en-US" dirty="0" smtClean="0"/>
              <a:t> </a:t>
            </a:r>
            <a:r>
              <a:rPr lang="ru-RU" dirty="0" smtClean="0"/>
              <a:t>середина,</a:t>
            </a:r>
            <a:r>
              <a:rPr lang="en-US" dirty="0" smtClean="0"/>
              <a:t> </a:t>
            </a:r>
            <a:r>
              <a:rPr lang="ru-RU" dirty="0" smtClean="0"/>
              <a:t>конец </a:t>
            </a:r>
            <a:r>
              <a:rPr lang="ru-RU" dirty="0" smtClean="0"/>
              <a:t>) и положить фишку на соответствующее место на схеме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thumbs_4a38b4cf9ace0.jpg"/>
          <p:cNvPicPr>
            <a:picLocks noChangeAspect="1"/>
          </p:cNvPicPr>
          <p:nvPr/>
        </p:nvPicPr>
        <p:blipFill>
          <a:blip r:embed="rId2"/>
          <a:srcRect r="28788" b="71182"/>
          <a:stretch>
            <a:fillRect/>
          </a:stretch>
        </p:blipFill>
        <p:spPr>
          <a:xfrm>
            <a:off x="2483768" y="4141328"/>
            <a:ext cx="3357586" cy="928694"/>
          </a:xfrm>
          <a:prstGeom prst="rect">
            <a:avLst/>
          </a:prstGeom>
        </p:spPr>
      </p:pic>
      <p:pic>
        <p:nvPicPr>
          <p:cNvPr id="5" name="Рисунок 4" descr="tsvet_povedeniya.jpg"/>
          <p:cNvPicPr>
            <a:picLocks noChangeAspect="1"/>
          </p:cNvPicPr>
          <p:nvPr/>
        </p:nvPicPr>
        <p:blipFill>
          <a:blip r:embed="rId3"/>
          <a:srcRect r="32258"/>
          <a:stretch>
            <a:fillRect/>
          </a:stretch>
        </p:blipFill>
        <p:spPr>
          <a:xfrm>
            <a:off x="6588224" y="3960360"/>
            <a:ext cx="2000264" cy="2219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«Слово рассыпалось»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Произносятся три звука, например: Д, О ,М. </a:t>
            </a:r>
          </a:p>
          <a:p>
            <a:pPr>
              <a:buNone/>
            </a:pPr>
            <a:r>
              <a:rPr lang="ru-RU" dirty="0" smtClean="0"/>
              <a:t>Дети, которые знают буквы, составляют слово  - ДОМ.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К     О      Т                                           С     О     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В     А      З      А                          Р    Ы     Б      А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286124"/>
            <a:ext cx="1838325" cy="2428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Фонематическое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- </a:t>
            </a:r>
            <a:r>
              <a:rPr lang="ru-RU" dirty="0" smtClean="0"/>
              <a:t>это различение на слух всех звуковых единиц языка . Без развитого фонематического слуха невозможно правильное звукопроизношение , </a:t>
            </a:r>
            <a:r>
              <a:rPr lang="ru-RU" dirty="0" smtClean="0"/>
              <a:t>т.к</a:t>
            </a:r>
            <a:r>
              <a:rPr lang="ru-RU" dirty="0" smtClean="0"/>
              <a:t>. прежде </a:t>
            </a:r>
            <a:r>
              <a:rPr lang="ru-RU" dirty="0" smtClean="0"/>
              <a:t>, чем </a:t>
            </a:r>
            <a:r>
              <a:rPr lang="ru-RU" dirty="0" smtClean="0"/>
              <a:t>произнести звук, нужно научиться различать его на слух.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«Четвертый </a:t>
            </a:r>
            <a:r>
              <a:rPr lang="ru-RU" b="1" dirty="0" smtClean="0"/>
              <a:t>лишний»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Назови, что нарисовано. На какой звук оканчивается каждое слово? Какой предмет в каждом ряду лишний?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2"/>
            <a:ext cx="4572000" cy="217170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000372"/>
            <a:ext cx="4572000" cy="2171700"/>
          </a:xfrm>
          <a:prstGeom prst="rect">
            <a:avLst/>
          </a:prstGeom>
        </p:spPr>
      </p:pic>
      <p:pic>
        <p:nvPicPr>
          <p:cNvPr id="6" name="Рисунок 5" descr="GreenFr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2214578" cy="1857388"/>
          </a:xfrm>
          <a:prstGeom prst="rect">
            <a:avLst/>
          </a:prstGeom>
        </p:spPr>
      </p:pic>
      <p:pic>
        <p:nvPicPr>
          <p:cNvPr id="7" name="Рисунок 6" descr="funny-kid-boy-dancing-isolated-white-31095758.jpg"/>
          <p:cNvPicPr>
            <a:picLocks noChangeAspect="1"/>
          </p:cNvPicPr>
          <p:nvPr/>
        </p:nvPicPr>
        <p:blipFill>
          <a:blip r:embed="rId4" cstate="print"/>
          <a:srcRect r="13792"/>
          <a:stretch>
            <a:fillRect/>
          </a:stretch>
        </p:blipFill>
        <p:spPr>
          <a:xfrm>
            <a:off x="5143504" y="1285860"/>
            <a:ext cx="1571637" cy="2571768"/>
          </a:xfrm>
          <a:prstGeom prst="rect">
            <a:avLst/>
          </a:prstGeom>
        </p:spPr>
      </p:pic>
      <p:pic>
        <p:nvPicPr>
          <p:cNvPr id="5" name="Рисунок 4" descr="candy07_en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1857364"/>
            <a:ext cx="1733545" cy="1314450"/>
          </a:xfrm>
          <a:prstGeom prst="rect">
            <a:avLst/>
          </a:prstGeom>
        </p:spPr>
      </p:pic>
      <p:pic>
        <p:nvPicPr>
          <p:cNvPr id="4" name="Рисунок 3" descr="1920x1080_sobaka-schenok-belyij-f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500174"/>
            <a:ext cx="2357454" cy="1714512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4500570"/>
            <a:ext cx="2143108" cy="192882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4643446"/>
            <a:ext cx="1643074" cy="1857371"/>
          </a:xfrm>
          <a:prstGeom prst="rect">
            <a:avLst/>
          </a:prstGeom>
        </p:spPr>
      </p:pic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4643446"/>
            <a:ext cx="1643074" cy="1714495"/>
          </a:xfrm>
          <a:prstGeom prst="rect">
            <a:avLst/>
          </a:prstGeom>
        </p:spPr>
      </p:pic>
      <p:pic>
        <p:nvPicPr>
          <p:cNvPr id="13" name="Рисунок 12" descr="1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861" y="4500570"/>
            <a:ext cx="1857388" cy="17145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«Три </a:t>
            </a:r>
            <a:r>
              <a:rPr lang="ru-RU" b="1" dirty="0" smtClean="0"/>
              <a:t>звука»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Выбери картинку, в названии которой 3 звука. Потом игру усложняем доводим до 4,5,6 звуков.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domlogo_ru.jpg"/>
          <p:cNvPicPr>
            <a:picLocks noChangeAspect="1"/>
          </p:cNvPicPr>
          <p:nvPr/>
        </p:nvPicPr>
        <p:blipFill>
          <a:blip r:embed="rId2"/>
          <a:srcRect b="8750"/>
          <a:stretch>
            <a:fillRect/>
          </a:stretch>
        </p:blipFill>
        <p:spPr>
          <a:xfrm>
            <a:off x="0" y="2143116"/>
            <a:ext cx="3429024" cy="1785950"/>
          </a:xfrm>
          <a:prstGeom prst="rect">
            <a:avLst/>
          </a:prstGeom>
        </p:spPr>
      </p:pic>
      <p:pic>
        <p:nvPicPr>
          <p:cNvPr id="5" name="Рисунок 4" descr="122338-66b36-41402774-m750x740-u7b083.jpg"/>
          <p:cNvPicPr>
            <a:picLocks noChangeAspect="1"/>
          </p:cNvPicPr>
          <p:nvPr/>
        </p:nvPicPr>
        <p:blipFill>
          <a:blip r:embed="rId3" cstate="print"/>
          <a:srcRect b="22033"/>
          <a:stretch>
            <a:fillRect/>
          </a:stretch>
        </p:blipFill>
        <p:spPr>
          <a:xfrm>
            <a:off x="6429388" y="2285992"/>
            <a:ext cx="2143140" cy="1857388"/>
          </a:xfrm>
          <a:prstGeom prst="rect">
            <a:avLst/>
          </a:prstGeom>
        </p:spPr>
      </p:pic>
      <p:pic>
        <p:nvPicPr>
          <p:cNvPr id="6" name="Рисунок 5" descr="ki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786190"/>
            <a:ext cx="2532068" cy="2714620"/>
          </a:xfrm>
          <a:prstGeom prst="rect">
            <a:avLst/>
          </a:prstGeom>
        </p:spPr>
      </p:pic>
      <p:pic>
        <p:nvPicPr>
          <p:cNvPr id="7" name="Рисунок 6" descr="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857364"/>
            <a:ext cx="1524000" cy="2015492"/>
          </a:xfrm>
          <a:prstGeom prst="rect">
            <a:avLst/>
          </a:prstGeo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82" y="4214818"/>
            <a:ext cx="2428875" cy="2428875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4143380"/>
            <a:ext cx="2214578" cy="20002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«Гласные </a:t>
            </a:r>
            <a:r>
              <a:rPr lang="ru-RU" b="1" dirty="0" smtClean="0"/>
              <a:t>звуки играют в прятки»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Дети находят гласные звуки в </a:t>
            </a:r>
            <a:r>
              <a:rPr lang="ru-RU" sz="1800" dirty="0" err="1" smtClean="0"/>
              <a:t>трехзвуковых</a:t>
            </a:r>
            <a:r>
              <a:rPr lang="ru-RU" sz="1800" dirty="0" smtClean="0"/>
              <a:t> словах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1785949" cy="1357321"/>
          </a:xfrm>
          <a:prstGeom prst="rect">
            <a:avLst/>
          </a:prstGeom>
        </p:spPr>
      </p:pic>
      <p:pic>
        <p:nvPicPr>
          <p:cNvPr id="5" name="Рисунок 4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214297" y="3286124"/>
            <a:ext cx="1928794" cy="714380"/>
          </a:xfrm>
          <a:prstGeom prst="rect">
            <a:avLst/>
          </a:prstGeom>
        </p:spPr>
      </p:pic>
      <p:pic>
        <p:nvPicPr>
          <p:cNvPr id="6" name="Рисунок 5" descr="kc8o8aE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357430"/>
            <a:ext cx="2143114" cy="1200146"/>
          </a:xfrm>
          <a:prstGeom prst="rect">
            <a:avLst/>
          </a:prstGeom>
        </p:spPr>
      </p:pic>
      <p:pic>
        <p:nvPicPr>
          <p:cNvPr id="7" name="Рисунок 6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6429388" y="3571876"/>
            <a:ext cx="1928794" cy="714380"/>
          </a:xfrm>
          <a:prstGeom prst="rect">
            <a:avLst/>
          </a:prstGeom>
        </p:spPr>
      </p:pic>
      <p:pic>
        <p:nvPicPr>
          <p:cNvPr id="8" name="Рисунок 7" descr="d40c0f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071678"/>
            <a:ext cx="1828804" cy="1743460"/>
          </a:xfrm>
          <a:prstGeom prst="rect">
            <a:avLst/>
          </a:prstGeom>
        </p:spPr>
      </p:pic>
      <p:pic>
        <p:nvPicPr>
          <p:cNvPr id="9" name="Рисунок 8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2143108" y="3643314"/>
            <a:ext cx="1928794" cy="714380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428868"/>
            <a:ext cx="1400174" cy="1071571"/>
          </a:xfrm>
          <a:prstGeom prst="rect">
            <a:avLst/>
          </a:prstGeom>
        </p:spPr>
      </p:pic>
      <p:pic>
        <p:nvPicPr>
          <p:cNvPr id="11" name="Рисунок 10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4357686" y="3500438"/>
            <a:ext cx="1928794" cy="714380"/>
          </a:xfrm>
          <a:prstGeom prst="rect">
            <a:avLst/>
          </a:prstGeom>
        </p:spPr>
      </p:pic>
      <p:pic>
        <p:nvPicPr>
          <p:cNvPr id="12" name="Рисунок 11" descr="Pop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2728" y="4429132"/>
            <a:ext cx="1621093" cy="1571636"/>
          </a:xfrm>
          <a:prstGeom prst="rect">
            <a:avLst/>
          </a:prstGeom>
        </p:spPr>
      </p:pic>
      <p:pic>
        <p:nvPicPr>
          <p:cNvPr id="13" name="Рисунок 12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5868877" y="5764794"/>
            <a:ext cx="1928794" cy="714380"/>
          </a:xfrm>
          <a:prstGeom prst="rect">
            <a:avLst/>
          </a:prstGeom>
        </p:spPr>
      </p:pic>
      <p:pic>
        <p:nvPicPr>
          <p:cNvPr id="14" name="Рисунок 13" descr="23559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427" y="4261367"/>
            <a:ext cx="1428760" cy="1643074"/>
          </a:xfrm>
          <a:prstGeom prst="rect">
            <a:avLst/>
          </a:prstGeom>
        </p:spPr>
      </p:pic>
      <p:pic>
        <p:nvPicPr>
          <p:cNvPr id="15" name="Рисунок 14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285752" y="5778157"/>
            <a:ext cx="1928794" cy="714380"/>
          </a:xfrm>
          <a:prstGeom prst="rect">
            <a:avLst/>
          </a:prstGeom>
        </p:spPr>
      </p:pic>
      <p:pic>
        <p:nvPicPr>
          <p:cNvPr id="16" name="Рисунок 15" descr="Andy_Trash_C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4429132"/>
            <a:ext cx="1300484" cy="1300484"/>
          </a:xfrm>
          <a:prstGeom prst="rect">
            <a:avLst/>
          </a:prstGeom>
        </p:spPr>
      </p:pic>
      <p:pic>
        <p:nvPicPr>
          <p:cNvPr id="17" name="Рисунок 16" descr="thumbs_4a38b4cf9ace0.jpg"/>
          <p:cNvPicPr>
            <a:picLocks noChangeAspect="1"/>
          </p:cNvPicPr>
          <p:nvPr/>
        </p:nvPicPr>
        <p:blipFill>
          <a:blip r:embed="rId3"/>
          <a:srcRect r="28788" b="71182"/>
          <a:stretch>
            <a:fillRect/>
          </a:stretch>
        </p:blipFill>
        <p:spPr>
          <a:xfrm>
            <a:off x="3143240" y="5786454"/>
            <a:ext cx="1928794" cy="7143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«Одень Катю»</a:t>
            </a:r>
            <a:br>
              <a:rPr lang="ru-RU" b="1" dirty="0" smtClean="0"/>
            </a:br>
            <a:r>
              <a:rPr lang="ru-RU" sz="1600" dirty="0" smtClean="0"/>
              <a:t>Найти одежду в названиях которых есть звук «К».</a:t>
            </a:r>
            <a:endParaRPr lang="ru-RU" sz="1600" dirty="0"/>
          </a:p>
        </p:txBody>
      </p:sp>
      <p:pic>
        <p:nvPicPr>
          <p:cNvPr id="4" name="Содержимое 3" descr="0_929ed_ab40bed_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91" y="3724543"/>
            <a:ext cx="1971675" cy="2857500"/>
          </a:xfrm>
        </p:spPr>
      </p:pic>
      <p:pic>
        <p:nvPicPr>
          <p:cNvPr id="5" name="Рисунок 4" descr="1069607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4" y="500042"/>
            <a:ext cx="2286016" cy="2643205"/>
          </a:xfrm>
          <a:prstGeom prst="rect">
            <a:avLst/>
          </a:prstGeom>
        </p:spPr>
      </p:pic>
      <p:pic>
        <p:nvPicPr>
          <p:cNvPr id="6" name="Рисунок 5" descr="224.7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84" y="5046638"/>
            <a:ext cx="1714544" cy="1500198"/>
          </a:xfrm>
          <a:prstGeom prst="rect">
            <a:avLst/>
          </a:prstGeom>
        </p:spPr>
      </p:pic>
      <p:pic>
        <p:nvPicPr>
          <p:cNvPr id="7" name="Рисунок 6" descr="39432_big_w850_h635_305e2bc6_31255_53ad680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8959" y="4712615"/>
            <a:ext cx="1500198" cy="1785926"/>
          </a:xfrm>
          <a:prstGeom prst="rect">
            <a:avLst/>
          </a:prstGeom>
        </p:spPr>
      </p:pic>
      <p:pic>
        <p:nvPicPr>
          <p:cNvPr id="8" name="Рисунок 7" descr="7d0f61d9dad26b2af98e91f4fb23499c3c11b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071545"/>
            <a:ext cx="1857356" cy="1500198"/>
          </a:xfrm>
          <a:prstGeom prst="rect">
            <a:avLst/>
          </a:prstGeom>
        </p:spPr>
      </p:pic>
      <p:pic>
        <p:nvPicPr>
          <p:cNvPr id="9" name="Рисунок 8" descr="5011063851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1428736"/>
            <a:ext cx="2286016" cy="1891478"/>
          </a:xfrm>
          <a:prstGeom prst="rect">
            <a:avLst/>
          </a:prstGeom>
        </p:spPr>
      </p:pic>
      <p:pic>
        <p:nvPicPr>
          <p:cNvPr id="10" name="Рисунок 9" descr="2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107" y="2846388"/>
            <a:ext cx="1557386" cy="1879604"/>
          </a:xfrm>
          <a:prstGeom prst="rect">
            <a:avLst/>
          </a:prstGeom>
        </p:spPr>
      </p:pic>
      <p:pic>
        <p:nvPicPr>
          <p:cNvPr id="11" name="Рисунок 10" descr="412003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071810"/>
            <a:ext cx="1714513" cy="2286016"/>
          </a:xfrm>
          <a:prstGeom prst="rect">
            <a:avLst/>
          </a:prstGeom>
        </p:spPr>
      </p:pic>
      <p:pic>
        <p:nvPicPr>
          <p:cNvPr id="12" name="Рисунок 11" descr="sapogi_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5343010"/>
            <a:ext cx="1357322" cy="1214446"/>
          </a:xfrm>
          <a:prstGeom prst="rect">
            <a:avLst/>
          </a:prstGeom>
        </p:spPr>
      </p:pic>
      <p:pic>
        <p:nvPicPr>
          <p:cNvPr id="13" name="Рисунок 12" descr="0_5906c_c29abc7_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9474" y="3645024"/>
            <a:ext cx="2071702" cy="19605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5" y="476672"/>
            <a:ext cx="806557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фонематического восприятия:</a:t>
            </a:r>
          </a:p>
          <a:p>
            <a:pPr marL="514350" indent="-514350">
              <a:buNone/>
            </a:pPr>
            <a:endParaRPr lang="ru-RU" sz="3200" b="1" dirty="0" smtClean="0"/>
          </a:p>
          <a:p>
            <a:pPr marL="514350" indent="-514350">
              <a:buNone/>
            </a:pPr>
            <a:endParaRPr lang="ru-RU" sz="3200" b="1" dirty="0" smtClean="0"/>
          </a:p>
          <a:p>
            <a:pPr marL="514350" indent="-514350">
              <a:buNone/>
            </a:pPr>
            <a:r>
              <a:rPr lang="en-US" sz="3000" b="1" dirty="0" smtClean="0"/>
              <a:t>I </a:t>
            </a:r>
            <a:r>
              <a:rPr lang="ru-RU" sz="3000" b="1" dirty="0" smtClean="0"/>
              <a:t>этап -  </a:t>
            </a:r>
            <a:r>
              <a:rPr lang="ru-RU" sz="3000" b="1" dirty="0" smtClean="0"/>
              <a:t>у</a:t>
            </a:r>
            <a:r>
              <a:rPr lang="ru-RU" sz="3000" b="1" dirty="0" smtClean="0"/>
              <a:t>знавание </a:t>
            </a:r>
            <a:r>
              <a:rPr lang="ru-RU" sz="3000" b="1" dirty="0" smtClean="0"/>
              <a:t>неречевых </a:t>
            </a:r>
            <a:r>
              <a:rPr lang="ru-RU" sz="3000" b="1" dirty="0" smtClean="0"/>
              <a:t>звуков</a:t>
            </a:r>
            <a:r>
              <a:rPr lang="ru-RU" sz="3000" b="1" dirty="0"/>
              <a:t>;</a:t>
            </a:r>
            <a:endParaRPr lang="ru-RU" sz="3000" b="1" dirty="0" smtClean="0"/>
          </a:p>
          <a:p>
            <a:pPr marL="514350" indent="-514350">
              <a:buNone/>
            </a:pPr>
            <a:r>
              <a:rPr lang="en-US" sz="3000" b="1" dirty="0" smtClean="0"/>
              <a:t>II </a:t>
            </a:r>
            <a:r>
              <a:rPr lang="ru-RU" sz="3000" b="1" dirty="0" smtClean="0"/>
              <a:t>этап - различение </a:t>
            </a:r>
            <a:r>
              <a:rPr lang="ru-RU" sz="3000" b="1" dirty="0" smtClean="0"/>
              <a:t>одинаковых </a:t>
            </a:r>
            <a:r>
              <a:rPr lang="ru-RU" sz="3000" b="1" dirty="0" smtClean="0"/>
              <a:t>                                  </a:t>
            </a:r>
          </a:p>
          <a:p>
            <a:pPr marL="514350" indent="-514350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           </a:t>
            </a:r>
            <a:r>
              <a:rPr lang="ru-RU" sz="3000" b="1" dirty="0" err="1" smtClean="0"/>
              <a:t>звуко</a:t>
            </a:r>
            <a:r>
              <a:rPr lang="ru-RU" sz="3000" b="1" dirty="0" smtClean="0"/>
              <a:t>-комплексов </a:t>
            </a:r>
            <a:r>
              <a:rPr lang="ru-RU" sz="3000" b="1" dirty="0" smtClean="0"/>
              <a:t>по </a:t>
            </a:r>
            <a:r>
              <a:rPr lang="ru-RU" sz="3000" b="1" dirty="0" smtClean="0"/>
              <a:t>      высоте </a:t>
            </a:r>
            <a:r>
              <a:rPr lang="ru-RU" sz="3000" b="1" dirty="0" smtClean="0"/>
              <a:t>, силе и </a:t>
            </a:r>
            <a:endParaRPr lang="ru-RU" sz="3000" b="1" dirty="0" smtClean="0"/>
          </a:p>
          <a:p>
            <a:pPr marL="514350" indent="-514350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           </a:t>
            </a:r>
            <a:r>
              <a:rPr lang="ru-RU" sz="3000" b="1" dirty="0" smtClean="0"/>
              <a:t>тембру;</a:t>
            </a:r>
            <a:endParaRPr lang="ru-RU" sz="3000" b="1" dirty="0" smtClean="0"/>
          </a:p>
          <a:p>
            <a:pPr marL="514350" indent="-514350">
              <a:buNone/>
            </a:pPr>
            <a:r>
              <a:rPr lang="en-US" sz="3000" b="1" dirty="0" smtClean="0"/>
              <a:t>III </a:t>
            </a:r>
            <a:r>
              <a:rPr lang="ru-RU" sz="3000" b="1" dirty="0" smtClean="0"/>
              <a:t>этап - </a:t>
            </a:r>
            <a:r>
              <a:rPr lang="ru-RU" sz="3000" b="1" dirty="0" smtClean="0"/>
              <a:t> </a:t>
            </a:r>
            <a:r>
              <a:rPr lang="ru-RU" sz="3000" b="1" dirty="0"/>
              <a:t>р</a:t>
            </a:r>
            <a:r>
              <a:rPr lang="ru-RU" sz="3000" b="1" dirty="0" smtClean="0"/>
              <a:t>азличение </a:t>
            </a:r>
            <a:r>
              <a:rPr lang="ru-RU" sz="3000" b="1" dirty="0" smtClean="0"/>
              <a:t>слов ,близких по звуковому </a:t>
            </a:r>
            <a:endParaRPr lang="ru-RU" sz="3000" b="1" dirty="0" smtClean="0"/>
          </a:p>
          <a:p>
            <a:pPr marL="514350" indent="-514350">
              <a:buNone/>
            </a:pPr>
            <a:r>
              <a:rPr lang="ru-RU" sz="3000" b="1" dirty="0"/>
              <a:t> </a:t>
            </a:r>
            <a:r>
              <a:rPr lang="ru-RU" sz="3000" b="1" dirty="0" smtClean="0"/>
              <a:t>               </a:t>
            </a:r>
            <a:r>
              <a:rPr lang="ru-RU" sz="3000" b="1" dirty="0" smtClean="0"/>
              <a:t>составу</a:t>
            </a:r>
            <a:r>
              <a:rPr lang="ru-RU" sz="3000" b="1" dirty="0"/>
              <a:t>;</a:t>
            </a:r>
            <a:endParaRPr lang="ru-RU" sz="3000" b="1" dirty="0" smtClean="0"/>
          </a:p>
          <a:p>
            <a:pPr lvl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IV</a:t>
            </a:r>
            <a:r>
              <a:rPr lang="ru-RU" sz="3000" b="1" dirty="0" smtClean="0">
                <a:solidFill>
                  <a:prstClr val="black"/>
                </a:solidFill>
              </a:rPr>
              <a:t> этап - </a:t>
            </a:r>
            <a:r>
              <a:rPr lang="ru-RU" sz="3000" b="1" dirty="0">
                <a:solidFill>
                  <a:prstClr val="black"/>
                </a:solidFill>
              </a:rPr>
              <a:t>дифференциация </a:t>
            </a:r>
            <a:r>
              <a:rPr lang="ru-RU" sz="3000" b="1" dirty="0" smtClean="0">
                <a:solidFill>
                  <a:prstClr val="black"/>
                </a:solidFill>
              </a:rPr>
              <a:t>слогов</a:t>
            </a:r>
            <a:r>
              <a:rPr lang="ru-RU" sz="3000" b="1" dirty="0">
                <a:solidFill>
                  <a:prstClr val="black"/>
                </a:solidFill>
              </a:rPr>
              <a:t>;</a:t>
            </a:r>
          </a:p>
          <a:p>
            <a:pPr lvl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V </a:t>
            </a:r>
            <a:r>
              <a:rPr lang="ru-RU" sz="3000" b="1" dirty="0" smtClean="0">
                <a:solidFill>
                  <a:prstClr val="black"/>
                </a:solidFill>
              </a:rPr>
              <a:t>этап - дифференциация фонем;</a:t>
            </a:r>
            <a:endParaRPr lang="ru-RU" sz="30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VI </a:t>
            </a:r>
            <a:r>
              <a:rPr lang="ru-RU" sz="3000" b="1" dirty="0" smtClean="0">
                <a:solidFill>
                  <a:prstClr val="black"/>
                </a:solidFill>
              </a:rPr>
              <a:t>этап - развитие </a:t>
            </a:r>
            <a:r>
              <a:rPr lang="ru-RU" sz="3000" b="1" dirty="0">
                <a:solidFill>
                  <a:prstClr val="black"/>
                </a:solidFill>
              </a:rPr>
              <a:t>навыков элементарного звукового </a:t>
            </a:r>
            <a:r>
              <a:rPr lang="ru-RU" sz="3000" b="1" dirty="0" smtClean="0">
                <a:solidFill>
                  <a:prstClr val="black"/>
                </a:solidFill>
              </a:rPr>
              <a:t> </a:t>
            </a:r>
          </a:p>
          <a:p>
            <a:pPr lvl="0">
              <a:buNone/>
            </a:pPr>
            <a:r>
              <a:rPr lang="ru-RU" sz="3000" b="1" dirty="0">
                <a:solidFill>
                  <a:prstClr val="black"/>
                </a:solidFill>
              </a:rPr>
              <a:t> </a:t>
            </a:r>
            <a:r>
              <a:rPr lang="ru-RU" sz="3000" b="1" dirty="0" smtClean="0">
                <a:solidFill>
                  <a:prstClr val="black"/>
                </a:solidFill>
              </a:rPr>
              <a:t>               анализа</a:t>
            </a:r>
            <a:r>
              <a:rPr lang="ru-RU" sz="3000" b="1" dirty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buNone/>
            </a:pP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052736"/>
            <a:ext cx="2125384" cy="16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работы</a:t>
            </a:r>
          </a:p>
          <a:p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На </a:t>
            </a:r>
            <a:r>
              <a:rPr lang="ru-RU" b="1" dirty="0" smtClean="0"/>
              <a:t>самых первых занятиях можно предложить детям послушать звуки за окном:</a:t>
            </a:r>
            <a:endParaRPr lang="ru-RU" b="1" dirty="0"/>
          </a:p>
        </p:txBody>
      </p:sp>
      <p:pic>
        <p:nvPicPr>
          <p:cNvPr id="5" name="Рисунок 4" descr="path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143248"/>
            <a:ext cx="2381250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vuki-prirody-Shum-derev_ev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357563" y="3786188"/>
            <a:ext cx="304800" cy="304800"/>
          </a:xfrm>
          <a:prstGeom prst="rect">
            <a:avLst/>
          </a:prstGeom>
        </p:spPr>
      </p:pic>
      <p:pic>
        <p:nvPicPr>
          <p:cNvPr id="5" name="Рисунок 4" descr="126965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5575092_165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428604"/>
            <a:ext cx="6667500" cy="5857916"/>
          </a:xfrm>
        </p:spPr>
      </p:pic>
      <p:sp>
        <p:nvSpPr>
          <p:cNvPr id="6" name="Прямоугольник 5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62744" cy="15001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«Угадай что звучит»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Взрослый предлагает послушать ,как  звучат музыкальные инструменты. После того как дети запомнили названия игрушек, ставится ширма и за ней воспроизводить звучание предметов. Дети отгадывают , что звучало?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8758238" cy="34290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6" name="Рисунок 5" descr="shkolnyiy-kolokolchik-s-krasnyim-ban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64" y="1857364"/>
            <a:ext cx="2676936" cy="2571769"/>
          </a:xfrm>
          <a:prstGeom prst="rect">
            <a:avLst/>
          </a:prstGeom>
        </p:spPr>
      </p:pic>
      <p:pic>
        <p:nvPicPr>
          <p:cNvPr id="7" name="Рисунок 6" descr="165496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7970"/>
            <a:ext cx="2071702" cy="2130556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00504"/>
            <a:ext cx="3000396" cy="2476503"/>
          </a:xfrm>
          <a:prstGeom prst="rect">
            <a:avLst/>
          </a:prstGeom>
        </p:spPr>
      </p:pic>
      <p:pic>
        <p:nvPicPr>
          <p:cNvPr id="10" name="Рисунок 9" descr="j6pxim1WqrA.jpg"/>
          <p:cNvPicPr>
            <a:picLocks noChangeAspect="1"/>
          </p:cNvPicPr>
          <p:nvPr/>
        </p:nvPicPr>
        <p:blipFill>
          <a:blip r:embed="rId5"/>
          <a:srcRect t="11321" b="7547"/>
          <a:stretch>
            <a:fillRect/>
          </a:stretch>
        </p:blipFill>
        <p:spPr>
          <a:xfrm>
            <a:off x="3786182" y="2500306"/>
            <a:ext cx="2000264" cy="1928826"/>
          </a:xfrm>
          <a:prstGeom prst="rect">
            <a:avLst/>
          </a:prstGeom>
        </p:spPr>
      </p:pic>
      <p:pic>
        <p:nvPicPr>
          <p:cNvPr id="11" name="Рисунок 10" descr="ksilofon-8-tonovmir-derevyannyiih-igrushek-371.jpg"/>
          <p:cNvPicPr>
            <a:picLocks noChangeAspect="1"/>
          </p:cNvPicPr>
          <p:nvPr/>
        </p:nvPicPr>
        <p:blipFill>
          <a:blip r:embed="rId6"/>
          <a:srcRect b="8333"/>
          <a:stretch>
            <a:fillRect/>
          </a:stretch>
        </p:blipFill>
        <p:spPr>
          <a:xfrm>
            <a:off x="5224945" y="4309990"/>
            <a:ext cx="2803439" cy="2299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8994" y="332656"/>
            <a:ext cx="8640960" cy="6264696"/>
          </a:xfrm>
          <a:prstGeom prst="rect">
            <a:avLst/>
          </a:prstGeom>
          <a:noFill/>
          <a:ln w="120650" cap="rnd" cmpd="tri">
            <a:solidFill>
              <a:schemeClr val="tx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6752</TotalTime>
  <Words>1164</Words>
  <Application>Microsoft Office PowerPoint</Application>
  <PresentationFormat>Экран (4:3)</PresentationFormat>
  <Paragraphs>160</Paragraphs>
  <Slides>44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ПРОЕКТ «Развитие фонематического слуха посредством игровых упражнений»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«Угадай что звучит» Взрослый предлагает послушать ,как  звучат музыкальные инструменты. После того как дети запомнили названия игрушек, ставится ширма и за ней воспроизводить звучание предметов. Дети отгадывают , что звучало?</vt:lpstr>
      <vt:lpstr>       «Угадай по звуку» На столе предметы: стакан с ложкой, бумага, ключи, ножницы. Детям демонстрируют для каждого предмета звучания. Потом предметы находятся за ширмой , а дети отгадывают предмет. </vt:lpstr>
      <vt:lpstr>«Коробочки»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игрушку» </vt:lpstr>
      <vt:lpstr>Презентация PowerPoint</vt:lpstr>
      <vt:lpstr>Презентация PowerPoint</vt:lpstr>
      <vt:lpstr>Презентация PowerPoint</vt:lpstr>
      <vt:lpstr>«Кто  самый внимательный»</vt:lpstr>
      <vt:lpstr>«Солнышко или дождик» Игру можно использовать на прогулках.</vt:lpstr>
      <vt:lpstr>Презентация PowerPoint</vt:lpstr>
      <vt:lpstr>Презентация PowerPoint</vt:lpstr>
      <vt:lpstr>Презентация PowerPoint</vt:lpstr>
      <vt:lpstr>Презентация PowerPoint</vt:lpstr>
      <vt:lpstr> «Измени слово» Взрослый произносит слова с парным глухим звуком , а дети заменяют его на парный звонкий , проговаривая новое слово и наоборот. </vt:lpstr>
      <vt:lpstr>«Четвертый лишний»</vt:lpstr>
      <vt:lpstr>«Доскажи словечко»</vt:lpstr>
      <vt:lpstr>Презентация PowerPoint</vt:lpstr>
      <vt:lpstr>«Что лишнее?»</vt:lpstr>
      <vt:lpstr>«Похлопаем» </vt:lpstr>
      <vt:lpstr>Презентация PowerPoint</vt:lpstr>
      <vt:lpstr>«Угадай» </vt:lpstr>
      <vt:lpstr>«Кто это?»</vt:lpstr>
      <vt:lpstr>  «Поймай звук» </vt:lpstr>
      <vt:lpstr>Презентация PowerPoint</vt:lpstr>
      <vt:lpstr>«Найди место фишке»  </vt:lpstr>
      <vt:lpstr>«Слово рассыпалось» </vt:lpstr>
      <vt:lpstr>«Четвертый лишний» </vt:lpstr>
      <vt:lpstr> «Три звука»</vt:lpstr>
      <vt:lpstr>«Гласные звуки играют в прятки»</vt:lpstr>
      <vt:lpstr>«Одень Катю» Найти одежду в названиях которых есть звук «К».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Олеся</cp:lastModifiedBy>
  <cp:revision>97</cp:revision>
  <cp:lastPrinted>2019-02-26T19:07:27Z</cp:lastPrinted>
  <dcterms:created xsi:type="dcterms:W3CDTF">2016-02-17T12:15:32Z</dcterms:created>
  <dcterms:modified xsi:type="dcterms:W3CDTF">2019-02-26T19:10:51Z</dcterms:modified>
</cp:coreProperties>
</file>