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3"/>
  </p:notesMasterIdLst>
  <p:sldIdLst>
    <p:sldId id="256" r:id="rId2"/>
    <p:sldId id="263" r:id="rId3"/>
    <p:sldId id="273" r:id="rId4"/>
    <p:sldId id="262" r:id="rId5"/>
    <p:sldId id="317" r:id="rId6"/>
    <p:sldId id="318" r:id="rId7"/>
    <p:sldId id="270" r:id="rId8"/>
    <p:sldId id="271" r:id="rId9"/>
    <p:sldId id="274" r:id="rId10"/>
    <p:sldId id="310" r:id="rId11"/>
    <p:sldId id="311" r:id="rId12"/>
    <p:sldId id="319" r:id="rId13"/>
    <p:sldId id="312" r:id="rId14"/>
    <p:sldId id="313" r:id="rId15"/>
    <p:sldId id="293" r:id="rId16"/>
    <p:sldId id="265" r:id="rId17"/>
    <p:sldId id="266" r:id="rId18"/>
    <p:sldId id="267" r:id="rId19"/>
    <p:sldId id="316" r:id="rId20"/>
    <p:sldId id="314" r:id="rId21"/>
    <p:sldId id="315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>
      <p:cViewPr varScale="1">
        <p:scale>
          <a:sx n="110" d="100"/>
          <a:sy n="110" d="100"/>
        </p:scale>
        <p:origin x="-164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060F07-B466-4E6B-A29B-1479DFE8D44E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66FDD4-DAB8-4C1A-913D-207E365727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66FDD4-DAB8-4C1A-913D-207E365727A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DF405FA-63AF-486E-B4C6-CEF623110942}" type="slidenum">
              <a:rPr lang="en-US" smtClean="0">
                <a:latin typeface="Arial" pitchFamily="34" charset="0"/>
              </a:rPr>
              <a:pPr/>
              <a:t>8</a:t>
            </a:fld>
            <a:endParaRPr lang="en-US" smtClean="0">
              <a:latin typeface="Arial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US" smtClean="0">
                <a:latin typeface="Arial" pitchFamily="34" charset="0"/>
              </a:rPr>
              <a:t>A useful structure in which to categorize questions 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Title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13259" y="1300786"/>
            <a:ext cx="6517482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13259" y="3886201"/>
            <a:ext cx="6517482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862360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289374"/>
            <a:ext cx="7773324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88558" y="698261"/>
            <a:ext cx="7366899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5108728"/>
            <a:ext cx="7773339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048932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204821"/>
            <a:ext cx="7773339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5991991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872588"/>
            <a:ext cx="6977064" cy="2729915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2"/>
            <a:ext cx="6564224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372797"/>
            <a:ext cx="7773339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737626" y="887859"/>
            <a:ext cx="546888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850130" y="3120015"/>
            <a:ext cx="553641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232883003"/>
      </p:ext>
    </p:extLst>
  </p:cSld>
  <p:clrMapOvr>
    <a:masterClrMapping/>
  </p:clrMapOvr>
  <p:transition spd="slow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2138722"/>
            <a:ext cx="7773339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4662335"/>
            <a:ext cx="777333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114401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7773339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3"/>
            <a:ext cx="2474232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31" y="2943356"/>
            <a:ext cx="2474232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9292" y="2367093"/>
            <a:ext cx="246864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12" y="2943356"/>
            <a:ext cx="2477513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2367093"/>
            <a:ext cx="247869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9974" y="2943356"/>
            <a:ext cx="247869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2215671"/>
      </p:ext>
    </p:extLst>
  </p:cSld>
  <p:clrMapOvr>
    <a:masterClrMapping/>
  </p:clrMapOvr>
  <p:transition spd="slow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31" y="610772"/>
            <a:ext cx="7773339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31" y="4204820"/>
            <a:ext cx="2472307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331" y="2367093"/>
            <a:ext cx="2472307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31" y="4781082"/>
            <a:ext cx="2472307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69" y="4204820"/>
            <a:ext cx="247637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331011" y="2367093"/>
            <a:ext cx="2477514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4781081"/>
            <a:ext cx="2477514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4204820"/>
            <a:ext cx="247551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7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79974" y="2367093"/>
            <a:ext cx="2478696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880" y="4781079"/>
            <a:ext cx="2478790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09330178"/>
      </p:ext>
    </p:extLst>
  </p:cSld>
  <p:clrMapOvr>
    <a:masterClrMapping/>
  </p:clrMapOvr>
  <p:transition spd="slow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2367094"/>
            <a:ext cx="7773339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78364224"/>
      </p:ext>
    </p:extLst>
  </p:cSld>
  <p:clrMapOvr>
    <a:masterClrMapping/>
  </p:clrMapOvr>
  <p:transition spd="slow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609602"/>
            <a:ext cx="1914995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331" y="609602"/>
            <a:ext cx="5744043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46182541"/>
      </p:ext>
    </p:extLst>
  </p:cSld>
  <p:clrMapOvr>
    <a:masterClrMapping/>
  </p:clrMapOvr>
  <p:transition spd="slow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0" y="457200"/>
            <a:ext cx="7761288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143000" y="1809750"/>
            <a:ext cx="7770813" cy="4819650"/>
          </a:xfrm>
        </p:spPr>
        <p:txBody>
          <a:bodyPr rtlCol="0">
            <a:normAutofit/>
          </a:bodyPr>
          <a:lstStyle/>
          <a:p>
            <a:pPr lvl="0"/>
            <a:endParaRPr lang="ru-RU" noProof="0" smtClean="0"/>
          </a:p>
        </p:txBody>
      </p:sp>
      <p:sp>
        <p:nvSpPr>
          <p:cNvPr id="4" name="Rectangle 1026"/>
          <p:cNvSpPr>
            <a:spLocks noGrp="1" noChangeArrowheads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D3F48-2585-4319-BDB2-593532BAF2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47159931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777287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5990766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828564"/>
            <a:ext cx="7763814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3657458"/>
            <a:ext cx="7763814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04690386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330" y="2367093"/>
            <a:ext cx="382952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4629150" y="2367093"/>
            <a:ext cx="382905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6682609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746" y="2371018"/>
            <a:ext cx="3655106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331" y="3051013"/>
            <a:ext cx="3829520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97317" y="2371018"/>
            <a:ext cx="3661353" cy="679994"/>
          </a:xfrm>
        </p:spPr>
        <p:txBody>
          <a:bodyPr anchor="b">
            <a:noAutofit/>
          </a:bodyPr>
          <a:lstStyle>
            <a:lvl1pPr marL="0" indent="0">
              <a:lnSpc>
                <a:spcPct val="7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4629150" y="3051013"/>
            <a:ext cx="382905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80311761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38070866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632131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1" y="609600"/>
            <a:ext cx="2951766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3808547" y="609601"/>
            <a:ext cx="4650122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1" y="2632852"/>
            <a:ext cx="2951767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10912016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SD-Content-R1d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32" y="609600"/>
            <a:ext cx="4129618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04270" y="609601"/>
            <a:ext cx="3005851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2632853"/>
            <a:ext cx="4129604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06160424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 cstate="print">
            <a:alphaModFix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914400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32" y="618518"/>
            <a:ext cx="7773338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31" y="2367094"/>
            <a:ext cx="7773339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3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96ACC8A-28D7-47BB-890D-22B93236C448}" type="datetimeFigureOut">
              <a:rPr lang="ru-RU" smtClean="0"/>
              <a:pPr/>
              <a:t>03.11.2019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31" y="5883276"/>
            <a:ext cx="50046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7316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E08C065-798D-4AAF-8529-348003854A7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83322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  <p:sldLayoutId id="2147483738" r:id="rId18"/>
  </p:sldLayoutIdLst>
  <p:transition spd="slow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1" y="980728"/>
            <a:ext cx="7704855" cy="5256584"/>
          </a:xfrm>
        </p:spPr>
        <p:txBody>
          <a:bodyPr>
            <a:noAutofit/>
          </a:bodyPr>
          <a:lstStyle/>
          <a:p>
            <a:r>
              <a:rPr lang="ru-RU" altLang="ru-RU" sz="4400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</a:rPr>
              <a:t>Новая педагогическая технология </a:t>
            </a:r>
            <a:br>
              <a:rPr lang="ru-RU" altLang="ru-RU" sz="4400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</a:rPr>
            </a:br>
            <a:r>
              <a:rPr lang="ru-RU" alt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«Прием критического мышления: </a:t>
            </a:r>
            <a:br>
              <a:rPr lang="ru-RU" altLang="ru-RU" sz="4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60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altLang="ru-RU" sz="4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убик   </a:t>
            </a:r>
            <a:r>
              <a:rPr lang="ru-RU" altLang="ru-RU" sz="6000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altLang="ru-RU" sz="4400" b="1" u="sng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лума</a:t>
            </a:r>
            <a:r>
              <a:rPr lang="ru-RU" altLang="ru-RU" sz="4400" b="1" u="sng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altLang="ru-RU" sz="4400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400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</a:rPr>
            </a:br>
            <a:r>
              <a:rPr lang="ru-RU" altLang="ru-RU" sz="4400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400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Подготовила   воспитатель   1 категории</a:t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Тищенко  Марина  Александровна</a:t>
            </a:r>
            <a:b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2019 год</a:t>
            </a:r>
            <a:r>
              <a:rPr lang="ru-RU" altLang="ru-RU" sz="4400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</a:rPr>
              <a:t/>
            </a:r>
            <a:br>
              <a:rPr lang="ru-RU" altLang="ru-RU" sz="4400" dirty="0" smtClean="0">
                <a:solidFill>
                  <a:srgbClr val="C00000"/>
                </a:solidFill>
                <a:latin typeface="Cambria" pitchFamily="18" charset="0"/>
                <a:cs typeface="Times New Roman" panose="02020603050405020304" pitchFamily="18" charset="0"/>
              </a:rPr>
            </a:br>
            <a:endParaRPr lang="ru-RU" sz="4400" b="1" i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quarter" idx="13"/>
          </p:nvPr>
        </p:nvSpPr>
        <p:spPr>
          <a:xfrm>
            <a:off x="611560" y="332657"/>
            <a:ext cx="7730655" cy="1728191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800" b="1" i="1" dirty="0" smtClean="0">
                <a:solidFill>
                  <a:srgbClr val="7030A0"/>
                </a:solidFill>
                <a:latin typeface="Comic Sans MS" pitchFamily="66" charset="0"/>
              </a:rPr>
              <a:t>              </a:t>
            </a:r>
            <a:endParaRPr lang="ru-RU" sz="2800" b="1" i="1" dirty="0">
              <a:solidFill>
                <a:srgbClr val="7030A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                  кубик   </a:t>
            </a:r>
            <a:r>
              <a:rPr lang="ru-RU" b="1" dirty="0" err="1">
                <a:solidFill>
                  <a:srgbClr val="C00000"/>
                </a:solidFill>
                <a:latin typeface="Cambria" pitchFamily="18" charset="0"/>
              </a:rPr>
              <a:t>Блума</a:t>
            </a:r>
            <a:r>
              <a:rPr lang="ru-RU" b="1" dirty="0">
                <a:solidFill>
                  <a:srgbClr val="C00000"/>
                </a:solidFill>
                <a:latin typeface="Cambria" pitchFamily="18" charset="0"/>
              </a:rPr>
              <a:t>: </a:t>
            </a:r>
            <a:r>
              <a:rPr lang="ru-RU" b="1" dirty="0" smtClean="0">
                <a:solidFill>
                  <a:srgbClr val="C00000"/>
                </a:solidFill>
                <a:latin typeface="Cambria" pitchFamily="18" charset="0"/>
              </a:rPr>
              <a:t>               методика </a:t>
            </a:r>
            <a:r>
              <a:rPr lang="ru-RU" b="1" dirty="0">
                <a:solidFill>
                  <a:srgbClr val="C00000"/>
                </a:solidFill>
                <a:latin typeface="Cambria" pitchFamily="18" charset="0"/>
              </a:rPr>
              <a:t>использования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3400" b="1" dirty="0">
                <a:latin typeface="Times New Roman" pitchFamily="18" charset="0"/>
                <a:cs typeface="Times New Roman" pitchFamily="18" charset="0"/>
              </a:rPr>
              <a:t>Понадобиться обычный бумажный куб, на гранях которого написано:</a:t>
            </a:r>
          </a:p>
          <a:p>
            <a:r>
              <a:rPr lang="ru-RU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Назови.</a:t>
            </a:r>
          </a:p>
          <a:p>
            <a:r>
              <a:rPr lang="ru-RU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Почему.</a:t>
            </a:r>
          </a:p>
          <a:p>
            <a:r>
              <a:rPr lang="ru-RU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Объясни.</a:t>
            </a:r>
          </a:p>
          <a:p>
            <a:r>
              <a:rPr lang="ru-RU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Предложи.</a:t>
            </a:r>
          </a:p>
          <a:p>
            <a:r>
              <a:rPr lang="ru-RU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Придумай.</a:t>
            </a:r>
          </a:p>
          <a:p>
            <a:r>
              <a:rPr lang="ru-RU" sz="3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Поделись.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637461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332656"/>
            <a:ext cx="7772870" cy="3856155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ru-RU" sz="1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1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ВАРИАНТЫ использования</a:t>
            </a:r>
          </a:p>
          <a:p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При формулировке темы ЗАНЯТИЯ. То есть тема должна обозначить круг вопросов, на которые придется отвечать.</a:t>
            </a:r>
          </a:p>
          <a:p>
            <a:pPr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      Выпавшая грань укажет: какого типа вопрос следует задать. Удобнее ориентироваться по слову на грани кубика — с него и должен начинаться вопрос</a:t>
            </a:r>
            <a:endParaRPr lang="ru-RU" sz="80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6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Во время рефлексии. Подбираются вопросы, которые помогут запомнить основные положения данной темы.</a:t>
            </a:r>
          </a:p>
          <a:p>
            <a:pPr>
              <a:buNone/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      </a:t>
            </a:r>
          </a:p>
          <a:p>
            <a:endParaRPr lang="ru-RU" sz="6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67100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МОГУТ БЫТЬ ВОПРОСЫ НА ГРАНЯХ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простые вопросы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уточняющие вопросы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вопросы – интерпретации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оценивающие вопросы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творческие вопросы 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 практические вопросы. </a:t>
            </a:r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  <a:latin typeface="a_BosaNovaCps" panose="04030805030802020C04" pitchFamily="82" charset="-52"/>
              </a:rPr>
              <a:t>Классификация </a:t>
            </a:r>
            <a:r>
              <a:rPr lang="ru-RU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  <a:t> вопросов</a:t>
            </a: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>
                <a:solidFill>
                  <a:srgbClr val="C00000"/>
                </a:solidFill>
              </a:rPr>
              <a:t/>
            </a:r>
            <a:br>
              <a:rPr lang="ru-RU" b="1" dirty="0">
                <a:solidFill>
                  <a:srgbClr val="C00000"/>
                </a:solidFill>
              </a:rPr>
            </a:br>
            <a:r>
              <a:rPr lang="ru-RU" sz="2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Прием развития критического мышления "Кубик </a:t>
            </a:r>
            <a:r>
              <a:rPr lang="ru-RU" sz="2200" b="1" u="sng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22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 уникален тем, что позволяет формулировать вопросы самого разного характера.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Назови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Предполагает воспроизведение знаний. Это самые простые вопросы.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РЕБЕНКУ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предлагается просто назвать предмет, явление, термин и т.д.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Почему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Это блок вопросов позволяет сформулировать причинно-следственные связи, то есть описать процессы, которые происходят с указанным предметом, явлением.  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Объясни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Это вопросы уточняющие. Они помогают увидеть проблему в разных аспектах и сфокусировать внимание на всех сторонах заданной проблемы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0131556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39552" y="618519"/>
            <a:ext cx="7918648" cy="5172682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Предложи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РЕБЕНОК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должен предложить свою задачу, которая позволяет применить то или иное правило. Либо предложить свое видение проблемы, свои идеи. То есть,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РЕБЕНОК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должен объяснить, как использовать то или иное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знание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практике, для решения конкретных ситуаций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Придумай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— это вопросы творческие, которые содержат в себе элемент предположения, вымысла.</a:t>
            </a:r>
          </a:p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Поделись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 — вопросы этого блока предназначены для активации мыслительной деятельности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ДЕТЕЙ,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учат их анализировать, выделять факты и следствия, оценивать значимость полученных сведений, акцентировать внимание на их оценке.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82737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Развертка_куба_2.jpg"/>
          <p:cNvPicPr>
            <a:picLocks noGrp="1" noChangeAspect="1"/>
          </p:cNvPicPr>
          <p:nvPr>
            <p:ph sz="quarter" idx="13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572272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7175" y="134875"/>
            <a:ext cx="8707313" cy="6542150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Прием критического мышления "Кубик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" универсален. Его может использовать не только любой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ПЕДАГОГ,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но и преподаватели ВУЗов, психологи, социологи.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Возможны два варианта: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Вопросы формулирует сам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ПЕДАГОГ.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Это более легкий способ, используемый на начальной стадии — когда необходимо показать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ДЕТЯМ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примеры, способы работы с кубиком.</a:t>
            </a:r>
          </a:p>
          <a:p>
            <a:pPr lvl="0"/>
            <a:r>
              <a:rPr lang="ru-RU" b="1" dirty="0">
                <a:latin typeface="Times New Roman" pitchFamily="18" charset="0"/>
                <a:cs typeface="Times New Roman" pitchFamily="18" charset="0"/>
              </a:rPr>
              <a:t>Вопросы формулируют сами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ДЕТИ.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ЭтоТ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вариант требует определенной подготовки от детей, так как придумать вопросы репродуктивного характера легко, а вот вопросы-задания требуют определенного навыка.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57200" y="357166"/>
            <a:ext cx="8229600" cy="5768997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 старших классах кубик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можно представить в виде таблицы. Учащимся предлагают заполнить таблицу вопросами соответствующего типа. Затем на занятии они обмениваются составленными таблицами и анализируют ответы одноклассников.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Вопросы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на гранях кубика можно варьировать по своему желанию. Важно только, чтобы они затрагивали все стороны заданной темы.</a:t>
            </a:r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txBody>
          <a:bodyPr>
            <a:normAutofit fontScale="90000"/>
          </a:bodyPr>
          <a:lstStyle/>
          <a:p>
            <a:r>
              <a:rPr lang="ru-RU" sz="4000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</a:br>
            <a:r>
              <a:rPr lang="ru-RU" sz="4000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  <a:t/>
            </a:r>
            <a:br>
              <a:rPr lang="ru-RU" sz="4000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</a:br>
            <a:r>
              <a:rPr lang="ru-RU" sz="4000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  <a:t>Кубик </a:t>
            </a:r>
            <a:r>
              <a:rPr lang="ru-RU" sz="4000" b="1" dirty="0" err="1">
                <a:solidFill>
                  <a:srgbClr val="C00000"/>
                </a:solidFill>
                <a:latin typeface="a_BosaNovaCps" panose="04030805030802020C04" pitchFamily="82" charset="-52"/>
              </a:rPr>
              <a:t>Блума</a:t>
            </a:r>
            <a:r>
              <a:rPr lang="ru-RU" sz="4000" b="1" dirty="0">
                <a:solidFill>
                  <a:srgbClr val="C00000"/>
                </a:solidFill>
                <a:latin typeface="a_BosaNovaCps" panose="04030805030802020C04" pitchFamily="82" charset="-52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  <a:t> ДЛЯ  ДЕТЕЙ  СТАРШЕГО ДОШКОЛЬНОГО  ВОЗРАСТА: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>
              <a:solidFill>
                <a:srgbClr val="7030A0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1340768"/>
            <a:ext cx="8572560" cy="5302942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Опиши.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Форму, размер, цвет, назови по имени, и т.д.</a:t>
            </a:r>
          </a:p>
          <a:p>
            <a:pPr lvl="0"/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Сравни.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То есть, сравни заданный предмет или явление с подобными, укажи сходства и различия.</a:t>
            </a:r>
          </a:p>
          <a:p>
            <a:pPr lvl="0"/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Назови ассоциацию.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С чем ассоциируется у тебя данный предмет, явление?</a:t>
            </a:r>
          </a:p>
          <a:p>
            <a:pPr lvl="0"/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Сделай анализ.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То есть, расскажи, из чего это состоит, как сделано и пр.</a:t>
            </a:r>
          </a:p>
          <a:p>
            <a:pPr lvl="0"/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Примени.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Приведи примеры использования или покажи применение.</a:t>
            </a:r>
          </a:p>
          <a:p>
            <a:pPr lvl="0"/>
            <a:r>
              <a:rPr lang="ru-RU" sz="33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Оцени. </a:t>
            </a:r>
            <a:r>
              <a:rPr lang="ru-RU" sz="3300" b="1" dirty="0">
                <a:latin typeface="Times New Roman" pitchFamily="18" charset="0"/>
                <a:cs typeface="Times New Roman" pitchFamily="18" charset="0"/>
              </a:rPr>
              <a:t>То есть, укажи все "плюсы" и "минусы".</a:t>
            </a: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Например, таким может быть применение «Кубика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по теме «Атмосферные осадки, дождь»: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Мелкий, жидкий, мокрый, тёплый, ледяной.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В отличие от снега, дождь идёт весной, осенью, летом, а зимой очень редко.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Грусть.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Дождь — это вода, которая накапливается в верхних слоях атмосферы.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Можно собирать её для полива комнатных растений.</a:t>
            </a:r>
          </a:p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Увлажняет почву, питает растения, но можно намочить ноги и заболеть.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735445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23528" y="764704"/>
            <a:ext cx="8643998" cy="62151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Цели современного образования, обозначенные в ФГОС, обращены  на принцип "учить не науке, а учить учиться". </a:t>
            </a:r>
          </a:p>
          <a:p>
            <a:pPr marL="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 А как развивать в ребенке навыки критического мышления?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Какие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приемы и технологии использовать?</a:t>
            </a:r>
          </a:p>
          <a:p>
            <a:pPr marL="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Предлагается один из популярных приемов технологии критического мышления, разработанных американским ученым и психологом Бенджамином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Блумом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                                      Прием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называется "Кубик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". </a:t>
            </a:r>
          </a:p>
          <a:p>
            <a:pPr>
              <a:buNone/>
            </a:pP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5332" y="836713"/>
            <a:ext cx="7772868" cy="495448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Использование приема "Кубик </a:t>
            </a:r>
            <a:r>
              <a:rPr lang="ru-RU" sz="2400" b="1" dirty="0" err="1"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" только на первый взгляд кажется трудным. Но практика показывает, что прием очень нравится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ДЕТЯМ,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они быстро осваивают технику его использования. А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ПЕДАГОГУ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этот прием помогает развивать навыки критического мышления и в активной и занимательной форме проверять знания и умения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ДЕТЕЙ.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xmlns="" val="242035623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9881" y="2366963"/>
            <a:ext cx="3424237" cy="3424237"/>
          </a:xfrm>
        </p:spPr>
      </p:pic>
    </p:spTree>
    <p:extLst>
      <p:ext uri="{BB962C8B-B14F-4D97-AF65-F5344CB8AC3E}">
        <p14:creationId xmlns:p14="http://schemas.microsoft.com/office/powerpoint/2010/main" xmlns="" val="207166378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755576" y="908720"/>
            <a:ext cx="8174142" cy="56635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Cambria" pitchFamily="18" charset="0"/>
                <a:cs typeface="Arial" panose="020B0604020202020204" pitchFamily="34" charset="0"/>
              </a:rPr>
              <a:t>Критическое </a:t>
            </a:r>
            <a:r>
              <a:rPr lang="ru-RU" sz="2400" b="1" dirty="0">
                <a:solidFill>
                  <a:srgbClr val="C00000"/>
                </a:solidFill>
                <a:latin typeface="Cambria" pitchFamily="18" charset="0"/>
                <a:cs typeface="Arial" panose="020B0604020202020204" pitchFamily="34" charset="0"/>
              </a:rPr>
              <a:t>мышление </a:t>
            </a:r>
            <a:endParaRPr lang="ru-RU" sz="2400" b="1" dirty="0" smtClean="0">
              <a:solidFill>
                <a:srgbClr val="C00000"/>
              </a:solidFill>
              <a:latin typeface="Cambria" pitchFamily="18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как технология) — это интеллектуально организованный процесс, направленный на активную деятельность по осмыслению, применению, анализу, обобщению или оценке информации, полученной или создаваемой путем наблюдения, опыта, рефлексии, рассуждений или коммуникации как руководство к действию или формированию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убеждения.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32" y="260648"/>
            <a:ext cx="7773338" cy="1954047"/>
          </a:xfrm>
        </p:spPr>
        <p:txBody>
          <a:bodyPr>
            <a:normAutofit/>
          </a:bodyPr>
          <a:lstStyle/>
          <a:p>
            <a:r>
              <a:rPr lang="ru-RU" sz="6000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  <a:t>                     </a:t>
            </a:r>
            <a:r>
              <a:rPr lang="ru-RU" sz="6000" b="1" dirty="0" err="1" smtClean="0">
                <a:solidFill>
                  <a:srgbClr val="C00000"/>
                </a:solidFill>
                <a:latin typeface="a_BosaNovaCps" panose="04030805030802020C04" pitchFamily="82" charset="-52"/>
              </a:rPr>
              <a:t>Б</a:t>
            </a:r>
            <a:r>
              <a:rPr lang="ru-RU" sz="4800" b="1" dirty="0" err="1" smtClean="0">
                <a:solidFill>
                  <a:srgbClr val="C00000"/>
                </a:solidFill>
                <a:latin typeface="a_BosaNovaCps" panose="04030805030802020C04" pitchFamily="82" charset="-52"/>
              </a:rPr>
              <a:t>енджамин</a:t>
            </a:r>
            <a:r>
              <a:rPr lang="ru-RU" sz="4800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  <a:t>   </a:t>
            </a:r>
            <a:r>
              <a:rPr lang="ru-RU" sz="6000" b="1" dirty="0" err="1" smtClean="0">
                <a:solidFill>
                  <a:srgbClr val="C00000"/>
                </a:solidFill>
                <a:latin typeface="a_BosaNovaCps" panose="04030805030802020C04" pitchFamily="82" charset="-52"/>
              </a:rPr>
              <a:t>Б</a:t>
            </a:r>
            <a:r>
              <a:rPr lang="ru-RU" sz="4800" b="1" dirty="0" err="1" smtClean="0">
                <a:solidFill>
                  <a:srgbClr val="C00000"/>
                </a:solidFill>
                <a:latin typeface="a_BosaNovaCps" panose="04030805030802020C04" pitchFamily="82" charset="-52"/>
              </a:rPr>
              <a:t>лум</a:t>
            </a:r>
            <a:r>
              <a:rPr lang="ru-RU" sz="4800" b="1" dirty="0" smtClean="0">
                <a:solidFill>
                  <a:srgbClr val="C00000"/>
                </a:solidFill>
                <a:latin typeface="a_BosaNovaCps" panose="04030805030802020C04" pitchFamily="82" charset="-52"/>
              </a:rPr>
              <a:t> </a:t>
            </a:r>
            <a:r>
              <a:rPr lang="ru-RU" b="1" i="1" dirty="0" smtClean="0">
                <a:solidFill>
                  <a:srgbClr val="7030A0"/>
                </a:solidFill>
              </a:rPr>
              <a:t/>
            </a:r>
            <a:br>
              <a:rPr lang="ru-RU" b="1" i="1" dirty="0" smtClean="0">
                <a:solidFill>
                  <a:srgbClr val="7030A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699792" y="1268760"/>
            <a:ext cx="5987008" cy="485740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известен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как автор уникальной системы алгоритмов педагогической деятельности. Предложенная им теория, или "таксономия", разделяет образовательные цели на три блока: 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Когнитивную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«Знаю»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психомоторную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«Творю»</a:t>
            </a: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аффективную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«Умею»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 То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есть, ребенку предлагают не готовое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знание, а проблему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. А он, используя свой опыт и познания, должен найти пути разрешения этой проблемы.</a:t>
            </a:r>
          </a:p>
          <a:p>
            <a:endParaRPr lang="ru-RU" dirty="0"/>
          </a:p>
        </p:txBody>
      </p:sp>
      <p:pic>
        <p:nvPicPr>
          <p:cNvPr id="4" name="Picture 2" descr="C:\Users\Public\Videos\Sample Videos\Bloom_Benjam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2286000" cy="2857500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Таксоно́мия</a:t>
            </a:r>
            <a:r>
              <a:rPr lang="ru-RU" sz="2800" b="1" dirty="0" smtClean="0">
                <a:solidFill>
                  <a:srgbClr val="333333"/>
                </a:solidFill>
                <a:latin typeface="Times New Roman" pitchFamily="18" charset="0"/>
                <a:cs typeface="Times New Roman" pitchFamily="18" charset="0"/>
              </a:rPr>
              <a:t> — учение о принципах и практике классификации и систематизации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800" dirty="0" smtClean="0">
                <a:latin typeface="Cambria" pitchFamily="18" charset="0"/>
              </a:rPr>
              <a:t>  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Эта  система для алгоритмизации работы педагога была изложена в книгах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ЕНДЖАМИНА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ЛУМА : «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табильность и Изменение человеческих характеристик»  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и «</a:t>
            </a:r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лассификация образовательных целей»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(1956 г.)</a:t>
            </a:r>
          </a:p>
          <a:p>
            <a:endParaRPr lang="ru-RU" dirty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332" y="260648"/>
            <a:ext cx="7773338" cy="194421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Таксономия  </a:t>
            </a:r>
            <a:r>
              <a:rPr lang="ru-RU" sz="28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Блума</a:t>
            </a:r>
            <a: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Предполагает, что в «основании пирамиды» находятся знания, на вершине - деятельности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ru-RU" dirty="0"/>
          </a:p>
        </p:txBody>
      </p:sp>
      <p:grpSp>
        <p:nvGrpSpPr>
          <p:cNvPr id="11" name="Group 5"/>
          <p:cNvGrpSpPr>
            <a:grpSpLocks/>
          </p:cNvGrpSpPr>
          <p:nvPr/>
        </p:nvGrpSpPr>
        <p:grpSpPr bwMode="auto">
          <a:xfrm>
            <a:off x="2555776" y="2357430"/>
            <a:ext cx="3744416" cy="4424370"/>
            <a:chOff x="6840" y="1980"/>
            <a:chExt cx="3780" cy="2913"/>
          </a:xfrm>
        </p:grpSpPr>
        <p:sp>
          <p:nvSpPr>
            <p:cNvPr id="12" name="AutoShape 6"/>
            <p:cNvSpPr>
              <a:spLocks noChangeArrowheads="1"/>
            </p:cNvSpPr>
            <p:nvPr/>
          </p:nvSpPr>
          <p:spPr bwMode="auto">
            <a:xfrm>
              <a:off x="6840" y="1980"/>
              <a:ext cx="3780" cy="2913"/>
            </a:xfrm>
            <a:prstGeom prst="triangle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endParaRPr lang="ru-RU"/>
            </a:p>
          </p:txBody>
        </p:sp>
        <p:sp>
          <p:nvSpPr>
            <p:cNvPr id="13" name="Line 7"/>
            <p:cNvSpPr>
              <a:spLocks noChangeShapeType="1"/>
            </p:cNvSpPr>
            <p:nvPr/>
          </p:nvSpPr>
          <p:spPr bwMode="auto">
            <a:xfrm>
              <a:off x="8327" y="2600"/>
              <a:ext cx="80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4" name="Line 8"/>
            <p:cNvSpPr>
              <a:spLocks noChangeShapeType="1"/>
            </p:cNvSpPr>
            <p:nvPr/>
          </p:nvSpPr>
          <p:spPr bwMode="auto">
            <a:xfrm>
              <a:off x="8052" y="3034"/>
              <a:ext cx="136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5" name="Line 9"/>
            <p:cNvSpPr>
              <a:spLocks noChangeShapeType="1"/>
            </p:cNvSpPr>
            <p:nvPr/>
          </p:nvSpPr>
          <p:spPr bwMode="auto">
            <a:xfrm>
              <a:off x="7744" y="3514"/>
              <a:ext cx="1983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" name="Line 10"/>
            <p:cNvSpPr>
              <a:spLocks noChangeShapeType="1"/>
            </p:cNvSpPr>
            <p:nvPr/>
          </p:nvSpPr>
          <p:spPr bwMode="auto">
            <a:xfrm>
              <a:off x="7119" y="4459"/>
              <a:ext cx="3222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7" name="Line 11"/>
            <p:cNvSpPr>
              <a:spLocks noChangeShapeType="1"/>
            </p:cNvSpPr>
            <p:nvPr/>
          </p:nvSpPr>
          <p:spPr bwMode="auto">
            <a:xfrm>
              <a:off x="7403" y="4025"/>
              <a:ext cx="266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26" name="Прямоугольник 25"/>
          <p:cNvSpPr/>
          <p:nvPr/>
        </p:nvSpPr>
        <p:spPr>
          <a:xfrm>
            <a:off x="3419872" y="2708921"/>
            <a:ext cx="194421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Оценка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91880" y="3501008"/>
            <a:ext cx="17281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Синтез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3059832" y="4149080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Анализ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2123728" y="4869160"/>
            <a:ext cx="46085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Использование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835696" y="5517232"/>
            <a:ext cx="49685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Понимание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1907704" y="6237312"/>
            <a:ext cx="475252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Знание</a:t>
            </a:r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1475657" y="3244334"/>
            <a:ext cx="31887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b="1" dirty="0">
              <a:solidFill>
                <a:srgbClr val="7030A0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11561" y="3244334"/>
            <a:ext cx="30963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b="1" i="1" dirty="0" smtClean="0">
                <a:solidFill>
                  <a:srgbClr val="7030A0"/>
                </a:solidFill>
              </a:rPr>
              <a:t>Мышление высокого уровня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5724128" y="3244334"/>
            <a:ext cx="26642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 flipH="1">
            <a:off x="6339086" y="3244334"/>
            <a:ext cx="24813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b="1" i="1" dirty="0" smtClean="0">
                <a:solidFill>
                  <a:srgbClr val="7030A0"/>
                </a:solidFill>
              </a:rPr>
              <a:t>Мышление высокого уровня</a:t>
            </a:r>
            <a:endParaRPr lang="ru-RU" b="1" i="1" dirty="0">
              <a:solidFill>
                <a:srgbClr val="7030A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 flipV="1">
            <a:off x="2987824" y="4653136"/>
            <a:ext cx="3240360" cy="369332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52400" y="381000"/>
            <a:ext cx="5029200" cy="6248400"/>
            <a:chOff x="6840" y="1980"/>
            <a:chExt cx="3780" cy="2972"/>
          </a:xfrm>
        </p:grpSpPr>
        <p:grpSp>
          <p:nvGrpSpPr>
            <p:cNvPr id="3" name="Group 5"/>
            <p:cNvGrpSpPr>
              <a:grpSpLocks/>
            </p:cNvGrpSpPr>
            <p:nvPr/>
          </p:nvGrpSpPr>
          <p:grpSpPr bwMode="auto">
            <a:xfrm>
              <a:off x="6840" y="1980"/>
              <a:ext cx="3780" cy="2913"/>
              <a:chOff x="6840" y="1980"/>
              <a:chExt cx="3780" cy="2913"/>
            </a:xfrm>
          </p:grpSpPr>
          <p:sp>
            <p:nvSpPr>
              <p:cNvPr id="22564" name="AutoShape 6"/>
              <p:cNvSpPr>
                <a:spLocks noChangeArrowheads="1"/>
              </p:cNvSpPr>
              <p:nvPr/>
            </p:nvSpPr>
            <p:spPr bwMode="auto">
              <a:xfrm>
                <a:off x="6840" y="1980"/>
                <a:ext cx="3780" cy="2913"/>
              </a:xfrm>
              <a:prstGeom prst="triangle">
                <a:avLst>
                  <a:gd name="adj" fmla="val 50000"/>
                </a:avLst>
              </a:prstGeom>
              <a:solidFill>
                <a:srgbClr val="DDDDDD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pPr algn="ctr" eaLnBrk="0" hangingPunct="0"/>
                <a:endParaRPr lang="ru-RU"/>
              </a:p>
            </p:txBody>
          </p:sp>
          <p:sp>
            <p:nvSpPr>
              <p:cNvPr id="22565" name="Line 7"/>
              <p:cNvSpPr>
                <a:spLocks noChangeShapeType="1"/>
              </p:cNvSpPr>
              <p:nvPr/>
            </p:nvSpPr>
            <p:spPr bwMode="auto">
              <a:xfrm>
                <a:off x="8327" y="2600"/>
                <a:ext cx="806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6" name="Line 8"/>
              <p:cNvSpPr>
                <a:spLocks noChangeShapeType="1"/>
              </p:cNvSpPr>
              <p:nvPr/>
            </p:nvSpPr>
            <p:spPr bwMode="auto">
              <a:xfrm>
                <a:off x="8052" y="3034"/>
                <a:ext cx="136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7" name="Line 9"/>
              <p:cNvSpPr>
                <a:spLocks noChangeShapeType="1"/>
              </p:cNvSpPr>
              <p:nvPr/>
            </p:nvSpPr>
            <p:spPr bwMode="auto">
              <a:xfrm>
                <a:off x="7744" y="3514"/>
                <a:ext cx="1983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8" name="Line 10"/>
              <p:cNvSpPr>
                <a:spLocks noChangeShapeType="1"/>
              </p:cNvSpPr>
              <p:nvPr/>
            </p:nvSpPr>
            <p:spPr bwMode="auto">
              <a:xfrm>
                <a:off x="7119" y="4459"/>
                <a:ext cx="3222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69" name="Line 11"/>
              <p:cNvSpPr>
                <a:spLocks noChangeShapeType="1"/>
              </p:cNvSpPr>
              <p:nvPr/>
            </p:nvSpPr>
            <p:spPr bwMode="auto">
              <a:xfrm>
                <a:off x="7403" y="4025"/>
                <a:ext cx="2664" cy="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>
              <a:off x="7380" y="2340"/>
              <a:ext cx="2700" cy="2612"/>
              <a:chOff x="7380" y="2376"/>
              <a:chExt cx="2700" cy="2612"/>
            </a:xfrm>
          </p:grpSpPr>
          <p:sp>
            <p:nvSpPr>
              <p:cNvPr id="22557" name="Text Box 13"/>
              <p:cNvSpPr txBox="1">
                <a:spLocks noChangeArrowheads="1"/>
              </p:cNvSpPr>
              <p:nvPr/>
            </p:nvSpPr>
            <p:spPr bwMode="auto">
              <a:xfrm>
                <a:off x="8100" y="2376"/>
                <a:ext cx="1260" cy="36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algn="ctr"/>
                <a:r>
                  <a:rPr lang="ru-RU" sz="1600" b="1" dirty="0">
                    <a:solidFill>
                      <a:schemeClr val="bg2">
                        <a:lumMod val="50000"/>
                      </a:schemeClr>
                    </a:solidFill>
                  </a:rPr>
                  <a:t>Оценка</a:t>
                </a:r>
                <a:endParaRPr lang="en-US" sz="1600" b="1" dirty="0">
                  <a:solidFill>
                    <a:schemeClr val="bg2">
                      <a:lumMod val="50000"/>
                    </a:schemeClr>
                  </a:solidFill>
                </a:endParaRPr>
              </a:p>
            </p:txBody>
          </p: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>
                <a:off x="7380" y="2788"/>
                <a:ext cx="2700" cy="2200"/>
                <a:chOff x="7380" y="2788"/>
                <a:chExt cx="2700" cy="2200"/>
              </a:xfrm>
            </p:grpSpPr>
            <p:sp>
              <p:nvSpPr>
                <p:cNvPr id="22559" name="Text Box 15"/>
                <p:cNvSpPr txBox="1">
                  <a:spLocks noChangeArrowheads="1"/>
                </p:cNvSpPr>
                <p:nvPr/>
              </p:nvSpPr>
              <p:spPr bwMode="auto">
                <a:xfrm>
                  <a:off x="7920" y="2788"/>
                  <a:ext cx="1620" cy="3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b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Синтез</a:t>
                  </a:r>
                  <a:endParaRPr lang="en-US" b="1" dirty="0">
                    <a:solidFill>
                      <a:schemeClr val="bg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22560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7740" y="3264"/>
                  <a:ext cx="1980" cy="3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b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Анализ</a:t>
                  </a:r>
                  <a:endParaRPr lang="en-US" b="1" dirty="0">
                    <a:solidFill>
                      <a:schemeClr val="bg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22561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7560" y="3776"/>
                  <a:ext cx="2340" cy="3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b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Использование</a:t>
                  </a:r>
                  <a:endParaRPr lang="en-US" b="1" dirty="0">
                    <a:solidFill>
                      <a:schemeClr val="bg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22562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7380" y="4204"/>
                  <a:ext cx="2700" cy="3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b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Понимание</a:t>
                  </a:r>
                  <a:endParaRPr lang="en-US" b="1" dirty="0">
                    <a:solidFill>
                      <a:schemeClr val="bg2">
                        <a:lumMod val="50000"/>
                      </a:schemeClr>
                    </a:solidFill>
                  </a:endParaRPr>
                </a:p>
              </p:txBody>
            </p:sp>
            <p:sp>
              <p:nvSpPr>
                <p:cNvPr id="22563" name="Text Box 19"/>
                <p:cNvSpPr txBox="1">
                  <a:spLocks noChangeArrowheads="1"/>
                </p:cNvSpPr>
                <p:nvPr/>
              </p:nvSpPr>
              <p:spPr bwMode="auto">
                <a:xfrm>
                  <a:off x="7380" y="4628"/>
                  <a:ext cx="2700" cy="360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pPr algn="ctr"/>
                  <a:r>
                    <a:rPr lang="ru-RU" b="1" dirty="0">
                      <a:solidFill>
                        <a:schemeClr val="bg2">
                          <a:lumMod val="50000"/>
                        </a:schemeClr>
                      </a:solidFill>
                    </a:rPr>
                    <a:t>Знание</a:t>
                  </a:r>
                  <a:endParaRPr lang="en-US" b="1" dirty="0">
                    <a:solidFill>
                      <a:schemeClr val="bg2">
                        <a:lumMod val="50000"/>
                      </a:schemeClr>
                    </a:solidFill>
                  </a:endParaRPr>
                </a:p>
              </p:txBody>
            </p:sp>
          </p:grpSp>
        </p:grpSp>
      </p:grpSp>
      <p:sp>
        <p:nvSpPr>
          <p:cNvPr id="30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2555776" cy="1154098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Уровни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развития познавательных способностей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90920" name="Group 72"/>
          <p:cNvGraphicFramePr>
            <a:graphicFrameLocks noGrp="1"/>
          </p:cNvGraphicFramePr>
          <p:nvPr>
            <p:ph type="tbl" idx="1"/>
          </p:nvPr>
        </p:nvGraphicFramePr>
        <p:xfrm>
          <a:off x="5334000" y="609600"/>
          <a:ext cx="3579813" cy="6162675"/>
        </p:xfrm>
        <a:graphic>
          <a:graphicData uri="http://schemas.openxmlformats.org/drawingml/2006/table">
            <a:tbl>
              <a:tblPr/>
              <a:tblGrid>
                <a:gridCol w="357981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9144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представить аргументы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защитить точку зрения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доказать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спрогнозировать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966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создать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придумать дизайн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разработать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составить план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87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проанализировать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проверить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провести эксперимент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организовать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сравнить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выявить различия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128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применить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проиллюстрировать, решить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31769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описать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объяснить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определить признаки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сформулировать по-другому 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9192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составить список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выделить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рассказать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показать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назвать</a:t>
                      </a:r>
                    </a:p>
                  </a:txBody>
                  <a:tcPr marT="45722" marB="45722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22547" name="AutoShape 66"/>
          <p:cNvSpPr>
            <a:spLocks noChangeArrowheads="1"/>
          </p:cNvSpPr>
          <p:nvPr/>
        </p:nvSpPr>
        <p:spPr bwMode="auto">
          <a:xfrm>
            <a:off x="3657600" y="1066800"/>
            <a:ext cx="1295400" cy="152400"/>
          </a:xfrm>
          <a:prstGeom prst="rightArrow">
            <a:avLst>
              <a:gd name="adj1" fmla="val 50000"/>
              <a:gd name="adj2" fmla="val 212500"/>
            </a:avLst>
          </a:prstGeom>
          <a:solidFill>
            <a:srgbClr val="E6A50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sp>
        <p:nvSpPr>
          <p:cNvPr id="22548" name="AutoShape 67"/>
          <p:cNvSpPr>
            <a:spLocks noChangeArrowheads="1"/>
          </p:cNvSpPr>
          <p:nvPr/>
        </p:nvSpPr>
        <p:spPr bwMode="auto">
          <a:xfrm>
            <a:off x="3810000" y="1905000"/>
            <a:ext cx="1219200" cy="152400"/>
          </a:xfrm>
          <a:prstGeom prst="rightArrow">
            <a:avLst>
              <a:gd name="adj1" fmla="val 50000"/>
              <a:gd name="adj2" fmla="val 200000"/>
            </a:avLst>
          </a:prstGeom>
          <a:solidFill>
            <a:srgbClr val="E6A50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sp>
        <p:nvSpPr>
          <p:cNvPr id="22549" name="AutoShape 68"/>
          <p:cNvSpPr>
            <a:spLocks noChangeArrowheads="1"/>
          </p:cNvSpPr>
          <p:nvPr/>
        </p:nvSpPr>
        <p:spPr bwMode="auto">
          <a:xfrm>
            <a:off x="3962400" y="2895600"/>
            <a:ext cx="1143000" cy="152400"/>
          </a:xfrm>
          <a:prstGeom prst="rightArrow">
            <a:avLst>
              <a:gd name="adj1" fmla="val 50000"/>
              <a:gd name="adj2" fmla="val 187500"/>
            </a:avLst>
          </a:prstGeom>
          <a:solidFill>
            <a:srgbClr val="E6A50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sp>
        <p:nvSpPr>
          <p:cNvPr id="22550" name="AutoShape 69"/>
          <p:cNvSpPr>
            <a:spLocks noChangeArrowheads="1"/>
          </p:cNvSpPr>
          <p:nvPr/>
        </p:nvSpPr>
        <p:spPr bwMode="auto">
          <a:xfrm>
            <a:off x="4267200" y="3810000"/>
            <a:ext cx="838200" cy="152400"/>
          </a:xfrm>
          <a:prstGeom prst="rightArrow">
            <a:avLst>
              <a:gd name="adj1" fmla="val 50000"/>
              <a:gd name="adj2" fmla="val 137500"/>
            </a:avLst>
          </a:prstGeom>
          <a:solidFill>
            <a:srgbClr val="E6A50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sp>
        <p:nvSpPr>
          <p:cNvPr id="22551" name="AutoShape 70"/>
          <p:cNvSpPr>
            <a:spLocks noChangeArrowheads="1"/>
          </p:cNvSpPr>
          <p:nvPr/>
        </p:nvSpPr>
        <p:spPr bwMode="auto">
          <a:xfrm>
            <a:off x="4724400" y="5029200"/>
            <a:ext cx="533400" cy="1524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E6A50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sp>
        <p:nvSpPr>
          <p:cNvPr id="22552" name="AutoShape 71"/>
          <p:cNvSpPr>
            <a:spLocks noChangeArrowheads="1"/>
          </p:cNvSpPr>
          <p:nvPr/>
        </p:nvSpPr>
        <p:spPr bwMode="auto">
          <a:xfrm>
            <a:off x="5067300" y="6096000"/>
            <a:ext cx="228600" cy="152400"/>
          </a:xfrm>
          <a:prstGeom prst="rightArrow">
            <a:avLst>
              <a:gd name="adj1" fmla="val 50000"/>
              <a:gd name="adj2" fmla="val 37500"/>
            </a:avLst>
          </a:prstGeom>
          <a:solidFill>
            <a:srgbClr val="E6A502"/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pPr algn="ctr" eaLnBrk="0" hangingPunct="0"/>
            <a:endParaRPr lang="ru-RU"/>
          </a:p>
        </p:txBody>
      </p:sp>
      <p:sp>
        <p:nvSpPr>
          <p:cNvPr id="22553" name="Text Box 73"/>
          <p:cNvSpPr txBox="1">
            <a:spLocks noChangeArrowheads="1"/>
          </p:cNvSpPr>
          <p:nvPr/>
        </p:nvSpPr>
        <p:spPr bwMode="auto">
          <a:xfrm>
            <a:off x="5334000" y="0"/>
            <a:ext cx="3581400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ru-RU"/>
          </a:p>
        </p:txBody>
      </p:sp>
      <p:sp>
        <p:nvSpPr>
          <p:cNvPr id="22554" name="Text Box 74"/>
          <p:cNvSpPr txBox="1">
            <a:spLocks noChangeArrowheads="1"/>
          </p:cNvSpPr>
          <p:nvPr/>
        </p:nvSpPr>
        <p:spPr bwMode="auto">
          <a:xfrm>
            <a:off x="5257800" y="136525"/>
            <a:ext cx="3657600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sz="2400" b="1" dirty="0">
                <a:solidFill>
                  <a:srgbClr val="002060"/>
                </a:solidFill>
              </a:rPr>
              <a:t>Примеры заданий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776128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Пирамида</a:t>
            </a:r>
            <a:r>
              <a:rPr lang="en-US" sz="3200" b="1" dirty="0" smtClean="0">
                <a:latin typeface="Cambria" pitchFamily="18" charset="0"/>
              </a:rPr>
              <a:t> – </a:t>
            </a:r>
            <a:br>
              <a:rPr lang="en-US" sz="3200" b="1" dirty="0" smtClean="0">
                <a:latin typeface="Cambria" pitchFamily="18" charset="0"/>
              </a:rPr>
            </a:br>
            <a:r>
              <a:rPr lang="en-US" sz="3200" b="1" dirty="0" smtClean="0">
                <a:latin typeface="Cambria" pitchFamily="18" charset="0"/>
              </a:rPr>
              <a:t>3 </a:t>
            </a:r>
            <a:r>
              <a:rPr lang="ru-RU" sz="3200" b="1" dirty="0" smtClean="0">
                <a:latin typeface="Cambria" pitchFamily="18" charset="0"/>
              </a:rPr>
              <a:t> нижних уровня</a:t>
            </a:r>
            <a:endParaRPr lang="en-US" sz="3200" b="1" dirty="0" smtClean="0">
              <a:latin typeface="Cambria" pitchFamily="18" charset="0"/>
            </a:endParaRPr>
          </a:p>
        </p:txBody>
      </p:sp>
      <p:graphicFrame>
        <p:nvGraphicFramePr>
          <p:cNvPr id="572487" name="Group 71"/>
          <p:cNvGraphicFramePr>
            <a:graphicFrameLocks noGrp="1"/>
          </p:cNvGraphicFramePr>
          <p:nvPr>
            <p:ph type="tbl" idx="1"/>
          </p:nvPr>
        </p:nvGraphicFramePr>
        <p:xfrm>
          <a:off x="323850" y="1295400"/>
          <a:ext cx="8534400" cy="5187950"/>
        </p:xfrm>
        <a:graphic>
          <a:graphicData uri="http://schemas.openxmlformats.org/drawingml/2006/table">
            <a:tbl>
              <a:tblPr/>
              <a:tblGrid>
                <a:gridCol w="264795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864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678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Уровень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Учебные навыки и примеры заданий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2193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Знание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Повторение или распознавание информации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составить список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выделить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рассказать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показать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назвать</a:t>
                      </a:r>
                      <a:r>
                        <a:rPr kumimoji="0" lang="en-US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057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Понимание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Схватывание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(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понимание)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смысла информационных материалов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описать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объяснить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определить признаки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сформулировать по-другому</a:t>
                      </a: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en-US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3961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Использование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Применение в сходной ситуации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применить</a:t>
                      </a:r>
                      <a:r>
                        <a:rPr kumimoji="0" lang="en-US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проиллюстрировать, решить</a:t>
                      </a:r>
                      <a:endParaRPr kumimoji="0" lang="en-US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24" marB="4572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76200"/>
            <a:ext cx="7761288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Cambria" pitchFamily="18" charset="0"/>
              </a:rPr>
              <a:t>Пирамида</a:t>
            </a:r>
            <a:r>
              <a:rPr lang="en-US" sz="3200" b="1" dirty="0" smtClean="0">
                <a:latin typeface="Cambria" pitchFamily="18" charset="0"/>
              </a:rPr>
              <a:t> – </a:t>
            </a:r>
            <a:br>
              <a:rPr lang="en-US" sz="3200" b="1" dirty="0" smtClean="0">
                <a:latin typeface="Cambria" pitchFamily="18" charset="0"/>
              </a:rPr>
            </a:br>
            <a:r>
              <a:rPr lang="en-US" sz="3200" b="1" dirty="0" smtClean="0">
                <a:latin typeface="Cambria" pitchFamily="18" charset="0"/>
              </a:rPr>
              <a:t>3</a:t>
            </a:r>
            <a:r>
              <a:rPr lang="ru-RU" sz="3200" b="1" dirty="0" smtClean="0">
                <a:latin typeface="Cambria" pitchFamily="18" charset="0"/>
              </a:rPr>
              <a:t> </a:t>
            </a:r>
            <a:r>
              <a:rPr lang="en-US" sz="3200" b="1" dirty="0" smtClean="0">
                <a:latin typeface="Cambria" pitchFamily="18" charset="0"/>
              </a:rPr>
              <a:t> </a:t>
            </a:r>
            <a:r>
              <a:rPr lang="ru-RU" sz="3200" b="1" dirty="0" smtClean="0">
                <a:latin typeface="Cambria" pitchFamily="18" charset="0"/>
              </a:rPr>
              <a:t>верхних уровня</a:t>
            </a:r>
            <a:endParaRPr lang="en-US" sz="3200" b="1" dirty="0" smtClean="0">
              <a:latin typeface="Cambria" pitchFamily="18" charset="0"/>
            </a:endParaRPr>
          </a:p>
        </p:txBody>
      </p:sp>
      <p:graphicFrame>
        <p:nvGraphicFramePr>
          <p:cNvPr id="574520" name="Group 56"/>
          <p:cNvGraphicFramePr>
            <a:graphicFrameLocks noGrp="1"/>
          </p:cNvGraphicFramePr>
          <p:nvPr>
            <p:ph type="tbl" idx="1"/>
          </p:nvPr>
        </p:nvGraphicFramePr>
        <p:xfrm>
          <a:off x="323850" y="1295400"/>
          <a:ext cx="8534400" cy="5175301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4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667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Уровень</a:t>
                      </a:r>
                      <a:endParaRPr kumimoji="0" lang="en-US" sz="2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2"/>
                          </a:solidFill>
                          <a:effectLst>
                            <a:outerShdw blurRad="38100" dist="38100" dir="2700000" algn="tl">
                              <a:srgbClr val="FFFFFF"/>
                            </a:outerShdw>
                          </a:effectLst>
                          <a:latin typeface="Arial" charset="0"/>
                        </a:rPr>
                        <a:t>Учебные навыки и примеры заданий</a:t>
                      </a:r>
                      <a:endParaRPr kumimoji="0" lang="en-US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bg2"/>
                        </a:solidFill>
                        <a:effectLst>
                          <a:outerShdw blurRad="38100" dist="38100" dir="2700000" algn="tl">
                            <a:srgbClr val="FFFFFF"/>
                          </a:outerShdw>
                        </a:effectLst>
                        <a:latin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3617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Анализ 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Определение элементов и структуры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проанализировать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проверить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провести эксперимент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организовать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сравнить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выявить различия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2618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Синтез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Соединение элементов по-новому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ru-RU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создать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придумать дизайн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разработать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составить план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8104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Оценка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45719" marB="45719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Сравнительная оценка значимости на основе критериев</a:t>
                      </a: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80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представить аргументы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защитить точку зрения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доказать</a:t>
                      </a:r>
                      <a:r>
                        <a:rPr kumimoji="0" lang="en-US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ru-RU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спрогнозировать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/>
                        <a:latin typeface="Arial" charset="0"/>
                      </a:endParaRPr>
                    </a:p>
                  </a:txBody>
                  <a:tcPr marT="45719" marB="45719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Капля">
      <a:maj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TM04033925[[fn=Капля]]</Template>
  <TotalTime>916</TotalTime>
  <Words>897</Words>
  <Application>Microsoft Office PowerPoint</Application>
  <PresentationFormat>Экран (4:3)</PresentationFormat>
  <Paragraphs>117</Paragraphs>
  <Slides>21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Капля</vt:lpstr>
      <vt:lpstr>Новая педагогическая технология  «Прием критического мышления:  кубик   Блума»  Подготовила   воспитатель   1 категории Тищенко  Марина  Александровна 2019 год </vt:lpstr>
      <vt:lpstr>Слайд 2</vt:lpstr>
      <vt:lpstr>Слайд 3</vt:lpstr>
      <vt:lpstr>                     Бенджамин   Блум  </vt:lpstr>
      <vt:lpstr>Таксоно́мия — учение о принципах и практике классификации и систематизации</vt:lpstr>
      <vt:lpstr>Таксономия  Блума Предполагает, что в «основании пирамиды» находятся знания, на вершине - деятельности </vt:lpstr>
      <vt:lpstr>Уровни развития познавательных способностей</vt:lpstr>
      <vt:lpstr>Пирамида –  3  нижних уровня</vt:lpstr>
      <vt:lpstr>Пирамида –  3  верхних уровня</vt:lpstr>
      <vt:lpstr>                  кубик   Блума:                методика использования </vt:lpstr>
      <vt:lpstr>Слайд 11</vt:lpstr>
      <vt:lpstr>КАКИЕ МОГУТ БЫТЬ ВОПРОСЫ НА ГРАНЯХ</vt:lpstr>
      <vt:lpstr>Классификация  вопросов  Прием развития критического мышления "Кубик Блума" уникален тем, что позволяет формулировать вопросы самого разного характера.</vt:lpstr>
      <vt:lpstr>Слайд 14</vt:lpstr>
      <vt:lpstr>Слайд 15</vt:lpstr>
      <vt:lpstr>Слайд 16</vt:lpstr>
      <vt:lpstr>Слайд 17</vt:lpstr>
      <vt:lpstr>  Кубик Блума  ДЛЯ  ДЕТЕЙ  СТАРШЕГО ДОШКОЛЬНОГО  ВОЗРАСТА: </vt:lpstr>
      <vt:lpstr>Например, таким может быть применение «Кубика Блума»  по теме «Атмосферные осадки, дождь»:</vt:lpstr>
      <vt:lpstr>Слайд 20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Белова О.М.</dc:creator>
  <cp:lastModifiedBy>12111</cp:lastModifiedBy>
  <cp:revision>122</cp:revision>
  <dcterms:created xsi:type="dcterms:W3CDTF">2016-02-03T05:22:11Z</dcterms:created>
  <dcterms:modified xsi:type="dcterms:W3CDTF">2019-11-03T16:41:01Z</dcterms:modified>
</cp:coreProperties>
</file>