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63" r:id="rId3"/>
    <p:sldId id="273" r:id="rId4"/>
    <p:sldId id="262" r:id="rId5"/>
    <p:sldId id="317" r:id="rId6"/>
    <p:sldId id="318" r:id="rId7"/>
    <p:sldId id="270" r:id="rId8"/>
    <p:sldId id="271" r:id="rId9"/>
    <p:sldId id="274" r:id="rId10"/>
    <p:sldId id="310" r:id="rId11"/>
    <p:sldId id="311" r:id="rId12"/>
    <p:sldId id="319" r:id="rId13"/>
    <p:sldId id="312" r:id="rId14"/>
    <p:sldId id="313" r:id="rId15"/>
    <p:sldId id="293" r:id="rId16"/>
    <p:sldId id="265" r:id="rId17"/>
    <p:sldId id="266" r:id="rId18"/>
    <p:sldId id="267" r:id="rId19"/>
    <p:sldId id="316" r:id="rId20"/>
    <p:sldId id="314" r:id="rId21"/>
    <p:sldId id="31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60F07-B466-4E6B-A29B-1479DFE8D44E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6FDD4-DAB8-4C1A-913D-207E36572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6FDD4-DAB8-4C1A-913D-207E365727A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405FA-63AF-486E-B4C6-CEF623110942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A useful structure in which to categorize questions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CC8A-28D7-47BB-890D-22B93236C448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C065-798D-4AAF-8529-348003854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862360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CC8A-28D7-47BB-890D-22B93236C448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C065-798D-4AAF-8529-348003854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04893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CC8A-28D7-47BB-890D-22B93236C448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C065-798D-4AAF-8529-348003854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99199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CC8A-28D7-47BB-890D-22B93236C448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C065-798D-4AAF-8529-348003854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3288300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CC8A-28D7-47BB-890D-22B93236C448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C065-798D-4AAF-8529-348003854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1114401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CC8A-28D7-47BB-890D-22B93236C448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C065-798D-4AAF-8529-348003854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215671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CC8A-28D7-47BB-890D-22B93236C448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C065-798D-4AAF-8529-348003854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933017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CC8A-28D7-47BB-890D-22B93236C448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C065-798D-4AAF-8529-348003854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8364224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CC8A-28D7-47BB-890D-22B93236C448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C065-798D-4AAF-8529-348003854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82541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76128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43000" y="1809750"/>
            <a:ext cx="7770813" cy="481965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D3F48-2585-4319-BDB2-593532BAF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715993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CC8A-28D7-47BB-890D-22B93236C448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C065-798D-4AAF-8529-348003854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599076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CC8A-28D7-47BB-890D-22B93236C448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C065-798D-4AAF-8529-348003854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69038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CC8A-28D7-47BB-890D-22B93236C448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C065-798D-4AAF-8529-348003854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682609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CC8A-28D7-47BB-890D-22B93236C448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C065-798D-4AAF-8529-348003854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031176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CC8A-28D7-47BB-890D-22B93236C448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C065-798D-4AAF-8529-348003854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807086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CC8A-28D7-47BB-890D-22B93236C448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C065-798D-4AAF-8529-348003854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63213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CC8A-28D7-47BB-890D-22B93236C448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C065-798D-4AAF-8529-348003854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091201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CC8A-28D7-47BB-890D-22B93236C448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C065-798D-4AAF-8529-348003854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616042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96ACC8A-28D7-47BB-890D-22B93236C448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E08C065-798D-4AAF-8529-348003854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33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</p:sldLayoutIdLst>
  <p:transition spd="slow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980728"/>
            <a:ext cx="7704855" cy="5256584"/>
          </a:xfrm>
        </p:spPr>
        <p:txBody>
          <a:bodyPr>
            <a:noAutofit/>
          </a:bodyPr>
          <a:lstStyle/>
          <a:p>
            <a:r>
              <a:rPr lang="ru-RU" altLang="ru-RU" sz="4400" dirty="0" smtClean="0">
                <a:solidFill>
                  <a:srgbClr val="C00000"/>
                </a:solidFill>
                <a:latin typeface="Cambria" pitchFamily="18" charset="0"/>
                <a:cs typeface="Times New Roman" panose="02020603050405020304" pitchFamily="18" charset="0"/>
              </a:rPr>
              <a:t>Новая педагогическая технология </a:t>
            </a:r>
            <a:br>
              <a:rPr lang="ru-RU" altLang="ru-RU" sz="4400" dirty="0" smtClean="0">
                <a:solidFill>
                  <a:srgbClr val="C00000"/>
                </a:solidFill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alt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«Прием критического мышления: </a:t>
            </a:r>
            <a:br>
              <a:rPr lang="ru-RU" alt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6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altLang="ru-RU" sz="4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убик   </a:t>
            </a:r>
            <a:r>
              <a:rPr lang="ru-RU" altLang="ru-RU" sz="6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altLang="ru-RU" sz="4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лума</a:t>
            </a:r>
            <a:r>
              <a:rPr lang="ru-RU" altLang="ru-RU" sz="4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altLang="ru-RU" sz="4400" dirty="0" smtClean="0">
                <a:solidFill>
                  <a:srgbClr val="C00000"/>
                </a:solidFill>
                <a:latin typeface="Cambria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srgbClr val="C00000"/>
                </a:solidFill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Cambria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srgbClr val="C00000"/>
                </a:solidFill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   воспитатель   1 категории</a:t>
            </a:r>
            <a:b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Тищенко  Марина  Александровна</a:t>
            </a:r>
            <a:b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r>
              <a:rPr lang="ru-RU" altLang="ru-RU" sz="4400" dirty="0" smtClean="0">
                <a:solidFill>
                  <a:srgbClr val="C00000"/>
                </a:solidFill>
                <a:latin typeface="Cambria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srgbClr val="C00000"/>
                </a:solidFill>
                <a:latin typeface="Cambria" pitchFamily="18" charset="0"/>
                <a:cs typeface="Times New Roman" panose="02020603050405020304" pitchFamily="18" charset="0"/>
              </a:rPr>
            </a:br>
            <a:endParaRPr lang="ru-RU" sz="44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quarter" idx="13"/>
          </p:nvPr>
        </p:nvSpPr>
        <p:spPr>
          <a:xfrm>
            <a:off x="611560" y="332657"/>
            <a:ext cx="7730655" cy="172819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Comic Sans MS" pitchFamily="66" charset="0"/>
              </a:rPr>
              <a:t>              </a:t>
            </a:r>
            <a:endParaRPr lang="ru-RU" sz="2800" b="1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                  кубик   </a:t>
            </a:r>
            <a:r>
              <a:rPr lang="ru-RU" b="1" dirty="0" err="1">
                <a:solidFill>
                  <a:srgbClr val="C00000"/>
                </a:solidFill>
                <a:latin typeface="Cambria" pitchFamily="18" charset="0"/>
              </a:rPr>
              <a:t>Блума</a:t>
            </a:r>
            <a:r>
              <a:rPr lang="ru-RU" b="1" dirty="0">
                <a:solidFill>
                  <a:srgbClr val="C00000"/>
                </a:solidFill>
                <a:latin typeface="Cambria" pitchFamily="18" charset="0"/>
              </a:rPr>
              <a:t>: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               методика </a:t>
            </a:r>
            <a:r>
              <a:rPr lang="ru-RU" b="1" dirty="0">
                <a:solidFill>
                  <a:srgbClr val="C00000"/>
                </a:solidFill>
                <a:latin typeface="Cambria" pitchFamily="18" charset="0"/>
              </a:rPr>
              <a:t>использования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Понадобиться обычный бумажный куб, на гранях которого написано:</a:t>
            </a:r>
          </a:p>
          <a:p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Назови.</a:t>
            </a:r>
          </a:p>
          <a:p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Почему.</a:t>
            </a:r>
          </a:p>
          <a:p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Объясни.</a:t>
            </a:r>
          </a:p>
          <a:p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Предложи.</a:t>
            </a:r>
          </a:p>
          <a:p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Придумай.</a:t>
            </a:r>
          </a:p>
          <a:p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Поделись.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63746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7772870" cy="385615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ВАРИАНТЫ использования</a:t>
            </a:r>
          </a:p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При формулировке темы ЗАНЯТИЯ. То есть тема должна обозначить круг вопросов, на которые придется отвечать.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    Выпавшая грань укажет: какого типа вопрос следует задать. Удобнее ориентироваться по слову на грани кубика — с него и должен начинаться вопрос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Во время рефлексии. Подбираются вопросы, которые помогут запомнить основные положения данной темы.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endParaRPr lang="ru-RU" sz="6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710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МОГУТ БЫТЬ ВОПРОСЫ НА ГРАНЯХ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простые вопросы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уточняющие вопросы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вопросы – интерпретации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оценивающие вопросы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творческие вопросы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практические вопросы. 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a_BosaNovaCps" panose="04030805030802020C04" pitchFamily="82" charset="-52"/>
              </a:rPr>
              <a:t>Классификация </a:t>
            </a:r>
            <a:r>
              <a:rPr lang="ru-RU" b="1" dirty="0" smtClean="0">
                <a:solidFill>
                  <a:srgbClr val="C00000"/>
                </a:solidFill>
                <a:latin typeface="a_BosaNovaCps" panose="04030805030802020C04" pitchFamily="82" charset="-52"/>
              </a:rPr>
              <a:t> вопросов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 развития критического мышления "Кубик </a:t>
            </a:r>
            <a:r>
              <a:rPr lang="ru-RU" sz="2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 уникален тем, что позволяет формулировать вопросы самого разного характера.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Предполагает воспроизведение знаний. Это самые простые вопросы.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РЕБЕНКУ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предлагается просто назвать предмет, явление, термин и т.д.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Почему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Это блок вопросов позволяет сформулировать причинно-следственные связи, то есть описать процессы, которые происходят с указанным предметом, явлением.  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Объясни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Это вопросы уточняющие. Они помогают увидеть проблему в разных аспектах и сфокусировать внимание на всех сторонах заданной проблемы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13155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618519"/>
            <a:ext cx="7918648" cy="517268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Предложи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должен предложить свою задачу, которая позволяет применить то или иное правило. Либо предложить свое видение проблемы, свои идеи. То есть,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РЕБЕНОК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должен объяснить, как использовать то или иное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практике, для решения конкретных ситуаций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Придумай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— это вопросы творческие, которые содержат в себе элемент предположения, вымысла.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Поделись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— вопросы этого блока предназначены для активации мыслительной деятельности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ДЕТЕЙ,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учат их анализировать, выделять факты и следствия, оценивать значимость полученных сведений, акцентировать внимание на их оценке.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2737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звертка_куба_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7227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175" y="134875"/>
            <a:ext cx="8707313" cy="65421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Прием критического мышления "Кубик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" универсален. Его может использовать не только любой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ПЕДАГОГ,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 и преподаватели ВУЗов, психологи, социологи.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Возможны два варианта: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Вопросы формулирует сам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 более легкий способ, используемый на начальной стадии — когда необходимо показать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ДЕТЯМ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примеры, способы работы с кубиком.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Вопросы формулируют сами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ЭтоТ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вариант требует определенной подготовки от детей, так как придумать вопросы репродуктивного характера легко, а вот вопросы-задания требуют определенного навыка.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старших классах кубик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можно представить в виде таблицы. Учащимся предлагают заполнить таблицу вопросами соответствующего типа. Затем на занятии они обмениваются составленными таблицами и анализируют ответы одноклассников.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гранях кубика можно варьировать по своему желанию. Важно только, чтобы они затрагивали все стороны заданной темы.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_BosaNovaCps" panose="04030805030802020C04" pitchFamily="82" charset="-52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a_BosaNovaCps" panose="04030805030802020C04" pitchFamily="82" charset="-52"/>
              </a:rPr>
            </a:br>
            <a:r>
              <a:rPr lang="ru-RU" sz="4000" b="1" dirty="0" smtClean="0">
                <a:solidFill>
                  <a:srgbClr val="C00000"/>
                </a:solidFill>
                <a:latin typeface="a_BosaNovaCps" panose="04030805030802020C04" pitchFamily="82" charset="-52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a_BosaNovaCps" panose="04030805030802020C04" pitchFamily="82" charset="-52"/>
              </a:rPr>
            </a:br>
            <a:r>
              <a:rPr lang="ru-RU" sz="4000" b="1" dirty="0" smtClean="0">
                <a:solidFill>
                  <a:srgbClr val="C00000"/>
                </a:solidFill>
                <a:latin typeface="a_BosaNovaCps" panose="04030805030802020C04" pitchFamily="82" charset="-52"/>
              </a:rPr>
              <a:t>Кубик </a:t>
            </a:r>
            <a:r>
              <a:rPr lang="ru-RU" sz="4000" b="1" dirty="0" err="1">
                <a:solidFill>
                  <a:srgbClr val="C00000"/>
                </a:solidFill>
                <a:latin typeface="a_BosaNovaCps" panose="04030805030802020C04" pitchFamily="82" charset="-52"/>
              </a:rPr>
              <a:t>Блума</a:t>
            </a:r>
            <a:r>
              <a:rPr lang="ru-RU" sz="4000" b="1" dirty="0">
                <a:solidFill>
                  <a:srgbClr val="C00000"/>
                </a:solidFill>
                <a:latin typeface="a_BosaNovaCps" panose="04030805030802020C04" pitchFamily="82" charset="-52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_BosaNovaCps" panose="04030805030802020C04" pitchFamily="82" charset="-52"/>
              </a:rPr>
              <a:t> ДЛЯ  ДЕТЕЙ  СТАРШЕГО ДОШКОЛЬНОГО  ВОЗРАСТА: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1340768"/>
            <a:ext cx="8572560" cy="530294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3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Опиши. 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Форму, размер, цвет, назови по имени, и т.д.</a:t>
            </a:r>
          </a:p>
          <a:p>
            <a:pPr lvl="0"/>
            <a:r>
              <a:rPr lang="ru-RU" sz="3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Сравни. 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То есть, сравни заданный предмет или явление с подобными, укажи сходства и различия.</a:t>
            </a:r>
          </a:p>
          <a:p>
            <a:pPr lvl="0"/>
            <a:r>
              <a:rPr lang="ru-RU" sz="3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 ассоциацию. 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С чем ассоциируется у тебя данный предмет, явление?</a:t>
            </a:r>
          </a:p>
          <a:p>
            <a:pPr lvl="0"/>
            <a:r>
              <a:rPr lang="ru-RU" sz="3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Сделай анализ. 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То есть, расскажи, из чего это состоит, как сделано и пр.</a:t>
            </a:r>
          </a:p>
          <a:p>
            <a:pPr lvl="0"/>
            <a:r>
              <a:rPr lang="ru-RU" sz="3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Примени. 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Приведи примеры использования или покажи применение.</a:t>
            </a:r>
          </a:p>
          <a:p>
            <a:pPr lvl="0"/>
            <a:r>
              <a:rPr lang="ru-RU" sz="3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Оцени. 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То есть, укажи все "плюсы" и "минусы".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Например, таким может быть применение «Кубика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теме «Атмосферные осадки, дождь»: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Мелкий, жидкий, мокрый, тёплый, ледяной.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 отличие от снега, дождь идёт весной, осенью, летом, а зимой очень редко.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Грусть.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Дождь — это вода, которая накапливается в верхних слоях атмосферы.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Можно собирать её для полива комнатных растений.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Увлажняет почву, питает растения, но можно намочить ноги и заболеть.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35445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764704"/>
            <a:ext cx="8643998" cy="6215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Цели современного образования, обозначенные в ФГОС, обращены  на принцип "учить не науке, а учить учиться". 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А как развивать в ребенке навыки критического мышления?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Какие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приемы и технологии использовать?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Предлагается один из популярных приемов технологии критического мышления, разработанных американским ученым и психологом Бенджамином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Блумом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                                     Прием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называется "Кубик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". </a:t>
            </a:r>
          </a:p>
          <a:p>
            <a:pPr>
              <a:buNone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332" y="836713"/>
            <a:ext cx="7772868" cy="4954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Использование приема "Кубик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" только на первый взгляд кажется трудным. Но практика показывает, что прием очень нравится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ДЕТЯМ,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они быстро осваивают технику его использования. 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этот прием помогает развивать навыки критического мышления и в активной и занимательной форме проверять знания и умения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ДЕТЕЙ.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4203562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9881" y="2366963"/>
            <a:ext cx="3424237" cy="3424237"/>
          </a:xfrm>
        </p:spPr>
      </p:pic>
    </p:spTree>
    <p:extLst>
      <p:ext uri="{BB962C8B-B14F-4D97-AF65-F5344CB8AC3E}">
        <p14:creationId xmlns:p14="http://schemas.microsoft.com/office/powerpoint/2010/main" xmlns="" val="2071663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55576" y="908720"/>
            <a:ext cx="8174142" cy="5663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cs typeface="Arial" panose="020B0604020202020204" pitchFamily="34" charset="0"/>
              </a:rPr>
              <a:t>Критическое 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  <a:cs typeface="Arial" panose="020B0604020202020204" pitchFamily="34" charset="0"/>
              </a:rPr>
              <a:t>мышление </a:t>
            </a:r>
            <a:endParaRPr lang="ru-RU" sz="2400" b="1" dirty="0" smtClean="0">
              <a:solidFill>
                <a:srgbClr val="C00000"/>
              </a:solidFill>
              <a:latin typeface="Cambria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 технология) — это интеллектуально организованный процесс, направленный на активную деятельность по осмыслению, применению, анализу, обобщению или оценке информации, полученной или создаваемой путем наблюдения, опыта, рефлексии, рассуждений или коммуникации как руководство к действию или формированию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убеждения.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260648"/>
            <a:ext cx="7773338" cy="1954047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a_BosaNovaCps" panose="04030805030802020C04" pitchFamily="82" charset="-52"/>
              </a:rPr>
              <a:t>                     </a:t>
            </a:r>
            <a:r>
              <a:rPr lang="ru-RU" sz="6000" b="1" dirty="0" err="1" smtClean="0">
                <a:solidFill>
                  <a:srgbClr val="C00000"/>
                </a:solidFill>
                <a:latin typeface="a_BosaNovaCps" panose="04030805030802020C04" pitchFamily="82" charset="-52"/>
              </a:rPr>
              <a:t>Б</a:t>
            </a:r>
            <a:r>
              <a:rPr lang="ru-RU" sz="4800" b="1" dirty="0" err="1" smtClean="0">
                <a:solidFill>
                  <a:srgbClr val="C00000"/>
                </a:solidFill>
                <a:latin typeface="a_BosaNovaCps" panose="04030805030802020C04" pitchFamily="82" charset="-52"/>
              </a:rPr>
              <a:t>енджамин</a:t>
            </a:r>
            <a:r>
              <a:rPr lang="ru-RU" sz="4800" b="1" dirty="0" smtClean="0">
                <a:solidFill>
                  <a:srgbClr val="C00000"/>
                </a:solidFill>
                <a:latin typeface="a_BosaNovaCps" panose="04030805030802020C04" pitchFamily="82" charset="-52"/>
              </a:rPr>
              <a:t>   </a:t>
            </a:r>
            <a:r>
              <a:rPr lang="ru-RU" sz="6000" b="1" dirty="0" err="1" smtClean="0">
                <a:solidFill>
                  <a:srgbClr val="C00000"/>
                </a:solidFill>
                <a:latin typeface="a_BosaNovaCps" panose="04030805030802020C04" pitchFamily="82" charset="-52"/>
              </a:rPr>
              <a:t>Б</a:t>
            </a:r>
            <a:r>
              <a:rPr lang="ru-RU" sz="4800" b="1" dirty="0" err="1" smtClean="0">
                <a:solidFill>
                  <a:srgbClr val="C00000"/>
                </a:solidFill>
                <a:latin typeface="a_BosaNovaCps" panose="04030805030802020C04" pitchFamily="82" charset="-52"/>
              </a:rPr>
              <a:t>лум</a:t>
            </a:r>
            <a:r>
              <a:rPr lang="ru-RU" sz="4800" b="1" dirty="0" smtClean="0">
                <a:solidFill>
                  <a:srgbClr val="C00000"/>
                </a:solidFill>
                <a:latin typeface="a_BosaNovaCps" panose="04030805030802020C04" pitchFamily="82" charset="-52"/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699792" y="1268760"/>
            <a:ext cx="5987008" cy="485740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известен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автор уникальной системы алгоритмов педагогической деятельности. Предложенная им теория, или "таксономия", разделяет образовательные цели на три блока: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Когнитивную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«Знаю»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психомоторную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«Творю»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аффективную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«Умею»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есть, ребенку предлагают не готовое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знание, а проблему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А он, используя свой опыт и познания, должен найти пути разрешения этой проблемы.</a:t>
            </a:r>
          </a:p>
          <a:p>
            <a:endParaRPr lang="ru-RU" dirty="0"/>
          </a:p>
        </p:txBody>
      </p:sp>
      <p:pic>
        <p:nvPicPr>
          <p:cNvPr id="4" name="Picture 2" descr="C:\Users\Public\Videos\Sample Videos\Bloom_Benja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2860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Таксоно́мия</a:t>
            </a:r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— учение о принципах и практике классификации и систематизации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Cambria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  система для алгоритмизации работы педагога была изложена в книгах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ЕНДЖАМИНА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ЛУМА : «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табильность и Изменение человеческих характеристик» 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«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лассификация образовательных целей»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(1956 г.)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260648"/>
            <a:ext cx="7773338" cy="194421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Таксономия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Предполагает, что в «основании пирамиды» находятся знания, на вершине - деятельности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2555776" y="2357430"/>
            <a:ext cx="3744416" cy="4424370"/>
            <a:chOff x="6840" y="1980"/>
            <a:chExt cx="3780" cy="2913"/>
          </a:xfrm>
        </p:grpSpPr>
        <p:sp>
          <p:nvSpPr>
            <p:cNvPr id="12" name="AutoShape 6"/>
            <p:cNvSpPr>
              <a:spLocks noChangeArrowheads="1"/>
            </p:cNvSpPr>
            <p:nvPr/>
          </p:nvSpPr>
          <p:spPr bwMode="auto">
            <a:xfrm>
              <a:off x="6840" y="1980"/>
              <a:ext cx="3780" cy="291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8327" y="2600"/>
              <a:ext cx="8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8052" y="3034"/>
              <a:ext cx="1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7744" y="3514"/>
              <a:ext cx="19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7119" y="4459"/>
              <a:ext cx="32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7403" y="4025"/>
              <a:ext cx="26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3419872" y="2708921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Оценка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91880" y="3501008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Синтез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59832" y="4149080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Анализ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123728" y="4869160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Использование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35696" y="5517232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Понимание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07704" y="6237312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Знание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475657" y="3244334"/>
            <a:ext cx="3188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11561" y="3244334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i="1" dirty="0" smtClean="0">
                <a:solidFill>
                  <a:srgbClr val="7030A0"/>
                </a:solidFill>
              </a:rPr>
              <a:t>Мышление высокого уровня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24128" y="3244334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 flipH="1">
            <a:off x="6339086" y="3244334"/>
            <a:ext cx="2481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i="1" dirty="0" smtClean="0">
                <a:solidFill>
                  <a:srgbClr val="7030A0"/>
                </a:solidFill>
              </a:rPr>
              <a:t>Мышление высокого уровня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 flipV="1">
            <a:off x="2987824" y="4653136"/>
            <a:ext cx="3240360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" y="381000"/>
            <a:ext cx="5029200" cy="6248400"/>
            <a:chOff x="6840" y="1980"/>
            <a:chExt cx="3780" cy="297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840" y="1980"/>
              <a:ext cx="3780" cy="2913"/>
              <a:chOff x="6840" y="1980"/>
              <a:chExt cx="3780" cy="2913"/>
            </a:xfrm>
          </p:grpSpPr>
          <p:sp>
            <p:nvSpPr>
              <p:cNvPr id="22564" name="AutoShape 6"/>
              <p:cNvSpPr>
                <a:spLocks noChangeArrowheads="1"/>
              </p:cNvSpPr>
              <p:nvPr/>
            </p:nvSpPr>
            <p:spPr bwMode="auto">
              <a:xfrm>
                <a:off x="6840" y="1980"/>
                <a:ext cx="3780" cy="291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ru-RU"/>
              </a:p>
            </p:txBody>
          </p:sp>
          <p:sp>
            <p:nvSpPr>
              <p:cNvPr id="22565" name="Line 7"/>
              <p:cNvSpPr>
                <a:spLocks noChangeShapeType="1"/>
              </p:cNvSpPr>
              <p:nvPr/>
            </p:nvSpPr>
            <p:spPr bwMode="auto">
              <a:xfrm>
                <a:off x="8327" y="2600"/>
                <a:ext cx="80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6" name="Line 8"/>
              <p:cNvSpPr>
                <a:spLocks noChangeShapeType="1"/>
              </p:cNvSpPr>
              <p:nvPr/>
            </p:nvSpPr>
            <p:spPr bwMode="auto">
              <a:xfrm>
                <a:off x="8052" y="3034"/>
                <a:ext cx="13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7" name="Line 9"/>
              <p:cNvSpPr>
                <a:spLocks noChangeShapeType="1"/>
              </p:cNvSpPr>
              <p:nvPr/>
            </p:nvSpPr>
            <p:spPr bwMode="auto">
              <a:xfrm>
                <a:off x="7744" y="3514"/>
                <a:ext cx="198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8" name="Line 10"/>
              <p:cNvSpPr>
                <a:spLocks noChangeShapeType="1"/>
              </p:cNvSpPr>
              <p:nvPr/>
            </p:nvSpPr>
            <p:spPr bwMode="auto">
              <a:xfrm>
                <a:off x="7119" y="4459"/>
                <a:ext cx="322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9" name="Line 11"/>
              <p:cNvSpPr>
                <a:spLocks noChangeShapeType="1"/>
              </p:cNvSpPr>
              <p:nvPr/>
            </p:nvSpPr>
            <p:spPr bwMode="auto">
              <a:xfrm>
                <a:off x="7403" y="4025"/>
                <a:ext cx="26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7380" y="2340"/>
              <a:ext cx="2700" cy="2612"/>
              <a:chOff x="7380" y="2376"/>
              <a:chExt cx="2700" cy="2612"/>
            </a:xfrm>
          </p:grpSpPr>
          <p:sp>
            <p:nvSpPr>
              <p:cNvPr id="22557" name="Text Box 13"/>
              <p:cNvSpPr txBox="1">
                <a:spLocks noChangeArrowheads="1"/>
              </p:cNvSpPr>
              <p:nvPr/>
            </p:nvSpPr>
            <p:spPr bwMode="auto">
              <a:xfrm>
                <a:off x="8100" y="2376"/>
                <a:ext cx="12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600" b="1" dirty="0">
                    <a:solidFill>
                      <a:schemeClr val="bg2">
                        <a:lumMod val="50000"/>
                      </a:schemeClr>
                    </a:solidFill>
                  </a:rPr>
                  <a:t>Оценка</a:t>
                </a:r>
                <a:endParaRPr lang="en-US" sz="16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>
                <a:off x="7380" y="2788"/>
                <a:ext cx="2700" cy="2200"/>
                <a:chOff x="7380" y="2788"/>
                <a:chExt cx="2700" cy="2200"/>
              </a:xfrm>
            </p:grpSpPr>
            <p:sp>
              <p:nvSpPr>
                <p:cNvPr id="2255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920" y="2788"/>
                  <a:ext cx="1620" cy="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b="1" dirty="0">
                      <a:solidFill>
                        <a:schemeClr val="bg2">
                          <a:lumMod val="50000"/>
                        </a:schemeClr>
                      </a:solidFill>
                    </a:rPr>
                    <a:t>Синтез</a:t>
                  </a:r>
                  <a:endParaRPr lang="en-US" b="1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256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740" y="3264"/>
                  <a:ext cx="1980" cy="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b="1" dirty="0">
                      <a:solidFill>
                        <a:schemeClr val="bg2">
                          <a:lumMod val="50000"/>
                        </a:schemeClr>
                      </a:solidFill>
                    </a:rPr>
                    <a:t>Анализ</a:t>
                  </a:r>
                  <a:endParaRPr lang="en-US" b="1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256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560" y="3776"/>
                  <a:ext cx="2340" cy="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b="1" dirty="0">
                      <a:solidFill>
                        <a:schemeClr val="bg2">
                          <a:lumMod val="50000"/>
                        </a:schemeClr>
                      </a:solidFill>
                    </a:rPr>
                    <a:t>Использование</a:t>
                  </a:r>
                  <a:endParaRPr lang="en-US" b="1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256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7380" y="4204"/>
                  <a:ext cx="2700" cy="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b="1" dirty="0">
                      <a:solidFill>
                        <a:schemeClr val="bg2">
                          <a:lumMod val="50000"/>
                        </a:schemeClr>
                      </a:solidFill>
                    </a:rPr>
                    <a:t>Понимание</a:t>
                  </a:r>
                  <a:endParaRPr lang="en-US" b="1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256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380" y="4628"/>
                  <a:ext cx="2700" cy="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b="1" dirty="0">
                      <a:solidFill>
                        <a:schemeClr val="bg2">
                          <a:lumMod val="50000"/>
                        </a:schemeClr>
                      </a:solidFill>
                    </a:rPr>
                    <a:t>Знание</a:t>
                  </a:r>
                  <a:endParaRPr lang="en-US" b="1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2555776" cy="115409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Уровни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развития познавательных способностей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0920" name="Group 72"/>
          <p:cNvGraphicFramePr>
            <a:graphicFrameLocks noGrp="1"/>
          </p:cNvGraphicFramePr>
          <p:nvPr>
            <p:ph type="tbl" idx="1"/>
          </p:nvPr>
        </p:nvGraphicFramePr>
        <p:xfrm>
          <a:off x="5334000" y="609600"/>
          <a:ext cx="3579813" cy="6162675"/>
        </p:xfrm>
        <a:graphic>
          <a:graphicData uri="http://schemas.openxmlformats.org/drawingml/2006/table">
            <a:tbl>
              <a:tblPr/>
              <a:tblGrid>
                <a:gridCol w="3579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представить аргументы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защитить точку зрения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доказать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спрогнозировать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9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создать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придумать дизайн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разработать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составить план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8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проанализировать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проверить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провести эксперимент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организовать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сравнить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выявить различия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2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применить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проиллюстрировать, решить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176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описать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объяснить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определить признаки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сформулировать по-другому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9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составить список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выделить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рассказать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показать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назвать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2547" name="AutoShape 66"/>
          <p:cNvSpPr>
            <a:spLocks noChangeArrowheads="1"/>
          </p:cNvSpPr>
          <p:nvPr/>
        </p:nvSpPr>
        <p:spPr bwMode="auto">
          <a:xfrm>
            <a:off x="3657600" y="1066800"/>
            <a:ext cx="1295400" cy="152400"/>
          </a:xfrm>
          <a:prstGeom prst="rightArrow">
            <a:avLst>
              <a:gd name="adj1" fmla="val 50000"/>
              <a:gd name="adj2" fmla="val 212500"/>
            </a:avLst>
          </a:prstGeom>
          <a:solidFill>
            <a:srgbClr val="E6A50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2548" name="AutoShape 67"/>
          <p:cNvSpPr>
            <a:spLocks noChangeArrowheads="1"/>
          </p:cNvSpPr>
          <p:nvPr/>
        </p:nvSpPr>
        <p:spPr bwMode="auto">
          <a:xfrm>
            <a:off x="3810000" y="1905000"/>
            <a:ext cx="1219200" cy="152400"/>
          </a:xfrm>
          <a:prstGeom prst="rightArrow">
            <a:avLst>
              <a:gd name="adj1" fmla="val 50000"/>
              <a:gd name="adj2" fmla="val 200000"/>
            </a:avLst>
          </a:prstGeom>
          <a:solidFill>
            <a:srgbClr val="E6A50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2549" name="AutoShape 68"/>
          <p:cNvSpPr>
            <a:spLocks noChangeArrowheads="1"/>
          </p:cNvSpPr>
          <p:nvPr/>
        </p:nvSpPr>
        <p:spPr bwMode="auto">
          <a:xfrm>
            <a:off x="3962400" y="2895600"/>
            <a:ext cx="1143000" cy="152400"/>
          </a:xfrm>
          <a:prstGeom prst="rightArrow">
            <a:avLst>
              <a:gd name="adj1" fmla="val 50000"/>
              <a:gd name="adj2" fmla="val 187500"/>
            </a:avLst>
          </a:prstGeom>
          <a:solidFill>
            <a:srgbClr val="E6A50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2550" name="AutoShape 69"/>
          <p:cNvSpPr>
            <a:spLocks noChangeArrowheads="1"/>
          </p:cNvSpPr>
          <p:nvPr/>
        </p:nvSpPr>
        <p:spPr bwMode="auto">
          <a:xfrm>
            <a:off x="4267200" y="3810000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E6A50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2551" name="AutoShape 70"/>
          <p:cNvSpPr>
            <a:spLocks noChangeArrowheads="1"/>
          </p:cNvSpPr>
          <p:nvPr/>
        </p:nvSpPr>
        <p:spPr bwMode="auto">
          <a:xfrm>
            <a:off x="4724400" y="50292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E6A50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2552" name="AutoShape 71"/>
          <p:cNvSpPr>
            <a:spLocks noChangeArrowheads="1"/>
          </p:cNvSpPr>
          <p:nvPr/>
        </p:nvSpPr>
        <p:spPr bwMode="auto">
          <a:xfrm>
            <a:off x="5067300" y="60960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E6A50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2553" name="Text Box 73"/>
          <p:cNvSpPr txBox="1">
            <a:spLocks noChangeArrowheads="1"/>
          </p:cNvSpPr>
          <p:nvPr/>
        </p:nvSpPr>
        <p:spPr bwMode="auto">
          <a:xfrm>
            <a:off x="5334000" y="0"/>
            <a:ext cx="3581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22554" name="Text Box 74"/>
          <p:cNvSpPr txBox="1">
            <a:spLocks noChangeArrowheads="1"/>
          </p:cNvSpPr>
          <p:nvPr/>
        </p:nvSpPr>
        <p:spPr bwMode="auto">
          <a:xfrm>
            <a:off x="5257800" y="136525"/>
            <a:ext cx="36576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Примеры заданий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6128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Пирамида</a:t>
            </a:r>
            <a:r>
              <a:rPr lang="en-US" sz="3200" b="1" dirty="0" smtClean="0">
                <a:latin typeface="Cambria" pitchFamily="18" charset="0"/>
              </a:rPr>
              <a:t> – </a:t>
            </a:r>
            <a:br>
              <a:rPr lang="en-US" sz="3200" b="1" dirty="0" smtClean="0">
                <a:latin typeface="Cambria" pitchFamily="18" charset="0"/>
              </a:rPr>
            </a:br>
            <a:r>
              <a:rPr lang="en-US" sz="3200" b="1" dirty="0" smtClean="0">
                <a:latin typeface="Cambria" pitchFamily="18" charset="0"/>
              </a:rPr>
              <a:t>3 </a:t>
            </a:r>
            <a:r>
              <a:rPr lang="ru-RU" sz="3200" b="1" dirty="0" smtClean="0">
                <a:latin typeface="Cambria" pitchFamily="18" charset="0"/>
              </a:rPr>
              <a:t> нижних уровня</a:t>
            </a:r>
            <a:endParaRPr lang="en-US" sz="3200" b="1" dirty="0" smtClean="0">
              <a:latin typeface="Cambria" pitchFamily="18" charset="0"/>
            </a:endParaRPr>
          </a:p>
        </p:txBody>
      </p:sp>
      <p:graphicFrame>
        <p:nvGraphicFramePr>
          <p:cNvPr id="572487" name="Group 71"/>
          <p:cNvGraphicFramePr>
            <a:graphicFrameLocks noGrp="1"/>
          </p:cNvGraphicFramePr>
          <p:nvPr>
            <p:ph type="tbl" idx="1"/>
          </p:nvPr>
        </p:nvGraphicFramePr>
        <p:xfrm>
          <a:off x="323850" y="1295400"/>
          <a:ext cx="8534400" cy="5187950"/>
        </p:xfrm>
        <a:graphic>
          <a:graphicData uri="http://schemas.openxmlformats.org/drawingml/2006/table">
            <a:tbl>
              <a:tblPr/>
              <a:tblGrid>
                <a:gridCol w="2647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86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6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Уровень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Учебные навыки и примеры заданий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9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Знание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Повторение или распознавание информации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составить список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выделить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рассказать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показать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назвать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5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Понимание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Схватывание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понимание)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смысла информационных материалов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описать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объяснить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определить признаки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сформулировать по-другому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6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Использование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Применение в сходной ситуации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применить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проиллюстрировать, решить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6128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Пирамида</a:t>
            </a:r>
            <a:r>
              <a:rPr lang="en-US" sz="3200" b="1" dirty="0" smtClean="0">
                <a:latin typeface="Cambria" pitchFamily="18" charset="0"/>
              </a:rPr>
              <a:t> – </a:t>
            </a:r>
            <a:br>
              <a:rPr lang="en-US" sz="3200" b="1" dirty="0" smtClean="0">
                <a:latin typeface="Cambria" pitchFamily="18" charset="0"/>
              </a:rPr>
            </a:br>
            <a:r>
              <a:rPr lang="en-US" sz="3200" b="1" dirty="0" smtClean="0">
                <a:latin typeface="Cambria" pitchFamily="18" charset="0"/>
              </a:rPr>
              <a:t>3</a:t>
            </a:r>
            <a:r>
              <a:rPr lang="ru-RU" sz="3200" b="1" dirty="0" smtClean="0">
                <a:latin typeface="Cambria" pitchFamily="18" charset="0"/>
              </a:rPr>
              <a:t> </a:t>
            </a:r>
            <a:r>
              <a:rPr lang="en-US" sz="3200" b="1" dirty="0" smtClean="0">
                <a:latin typeface="Cambria" pitchFamily="18" charset="0"/>
              </a:rPr>
              <a:t> </a:t>
            </a:r>
            <a:r>
              <a:rPr lang="ru-RU" sz="3200" b="1" dirty="0" smtClean="0">
                <a:latin typeface="Cambria" pitchFamily="18" charset="0"/>
              </a:rPr>
              <a:t>верхних уровня</a:t>
            </a:r>
            <a:endParaRPr lang="en-US" sz="3200" b="1" dirty="0" smtClean="0">
              <a:latin typeface="Cambria" pitchFamily="18" charset="0"/>
            </a:endParaRPr>
          </a:p>
        </p:txBody>
      </p:sp>
      <p:graphicFrame>
        <p:nvGraphicFramePr>
          <p:cNvPr id="574520" name="Group 56"/>
          <p:cNvGraphicFramePr>
            <a:graphicFrameLocks noGrp="1"/>
          </p:cNvGraphicFramePr>
          <p:nvPr>
            <p:ph type="tbl" idx="1"/>
          </p:nvPr>
        </p:nvGraphicFramePr>
        <p:xfrm>
          <a:off x="323850" y="1295400"/>
          <a:ext cx="8534400" cy="5175301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6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Уровень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Учебные навыки и примеры заданий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6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Анализ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Определение элементов и структуры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проанализировать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проверить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провести эксперимент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организовать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сравнить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выявить различия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1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Синтез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Соединение элементов по-новому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создать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придумать дизайн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разработать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составить план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10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Сравнительная оценка значимости на основе критериев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представить аргументы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защитить точку зрения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доказать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спрогнозировать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916</TotalTime>
  <Words>897</Words>
  <Application>Microsoft Office PowerPoint</Application>
  <PresentationFormat>Экран (4:3)</PresentationFormat>
  <Paragraphs>117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Капля</vt:lpstr>
      <vt:lpstr>Новая педагогическая технология  «Прием критического мышления:  кубик   Блума»  Подготовила   воспитатель   1 категории Тищенко  Марина  Александровна 2019 год </vt:lpstr>
      <vt:lpstr>Слайд 2</vt:lpstr>
      <vt:lpstr>Слайд 3</vt:lpstr>
      <vt:lpstr>                     Бенджамин   Блум  </vt:lpstr>
      <vt:lpstr>Таксоно́мия — учение о принципах и практике классификации и систематизации</vt:lpstr>
      <vt:lpstr>Таксономия  Блума Предполагает, что в «основании пирамиды» находятся знания, на вершине - деятельности </vt:lpstr>
      <vt:lpstr>Уровни развития познавательных способностей</vt:lpstr>
      <vt:lpstr>Пирамида –  3  нижних уровня</vt:lpstr>
      <vt:lpstr>Пирамида –  3  верхних уровня</vt:lpstr>
      <vt:lpstr>                  кубик   Блума:                методика использования </vt:lpstr>
      <vt:lpstr>Слайд 11</vt:lpstr>
      <vt:lpstr>КАКИЕ МОГУТ БЫТЬ ВОПРОСЫ НА ГРАНЯХ</vt:lpstr>
      <vt:lpstr>Классификация  вопросов  Прием развития критического мышления "Кубик Блума" уникален тем, что позволяет формулировать вопросы самого разного характера.</vt:lpstr>
      <vt:lpstr>Слайд 14</vt:lpstr>
      <vt:lpstr>Слайд 15</vt:lpstr>
      <vt:lpstr>Слайд 16</vt:lpstr>
      <vt:lpstr>Слайд 17</vt:lpstr>
      <vt:lpstr>  Кубик Блума  ДЛЯ  ДЕТЕЙ  СТАРШЕГО ДОШКОЛЬНОГО  ВОЗРАСТА: </vt:lpstr>
      <vt:lpstr>Например, таким может быть применение «Кубика Блума»  по теме «Атмосферные осадки, дождь»:</vt:lpstr>
      <vt:lpstr>Слайд 20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Белова О.М.</dc:creator>
  <cp:lastModifiedBy>12111</cp:lastModifiedBy>
  <cp:revision>122</cp:revision>
  <dcterms:created xsi:type="dcterms:W3CDTF">2016-02-03T05:22:11Z</dcterms:created>
  <dcterms:modified xsi:type="dcterms:W3CDTF">2019-11-03T16:41:01Z</dcterms:modified>
</cp:coreProperties>
</file>