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72" r:id="rId4"/>
    <p:sldId id="270" r:id="rId5"/>
    <p:sldId id="271" r:id="rId6"/>
    <p:sldId id="275" r:id="rId7"/>
    <p:sldId id="269" r:id="rId8"/>
    <p:sldId id="268" r:id="rId9"/>
    <p:sldId id="278" r:id="rId10"/>
    <p:sldId id="279" r:id="rId11"/>
    <p:sldId id="273" r:id="rId12"/>
    <p:sldId id="274" r:id="rId13"/>
    <p:sldId id="265" r:id="rId14"/>
    <p:sldId id="262" r:id="rId15"/>
    <p:sldId id="261" r:id="rId16"/>
    <p:sldId id="259" r:id="rId17"/>
    <p:sldId id="277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3" autoAdjust="0"/>
    <p:restoredTop sz="95256" autoAdjust="0"/>
  </p:normalViewPr>
  <p:slideViewPr>
    <p:cSldViewPr snapToGrid="0">
      <p:cViewPr varScale="1">
        <p:scale>
          <a:sx n="79" d="100"/>
          <a:sy n="79" d="100"/>
        </p:scale>
        <p:origin x="69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4DCF3-75DE-4C64-A02C-975573EF2017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B3D3A-EB4F-49C8-972A-E4F4D2C42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5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B3D3A-EB4F-49C8-972A-E4F4D2C423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B813-7298-4398-A916-07A6810A4F1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37D5-14EE-4742-8193-AE7787E6F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0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B813-7298-4398-A916-07A6810A4F1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37D5-14EE-4742-8193-AE7787E6F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1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B813-7298-4398-A916-07A6810A4F1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37D5-14EE-4742-8193-AE7787E6F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1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B813-7298-4398-A916-07A6810A4F1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37D5-14EE-4742-8193-AE7787E6F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5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B813-7298-4398-A916-07A6810A4F1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37D5-14EE-4742-8193-AE7787E6F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8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B813-7298-4398-A916-07A6810A4F1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37D5-14EE-4742-8193-AE7787E6F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B813-7298-4398-A916-07A6810A4F1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37D5-14EE-4742-8193-AE7787E6F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0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B813-7298-4398-A916-07A6810A4F1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37D5-14EE-4742-8193-AE7787E6F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3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B813-7298-4398-A916-07A6810A4F1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37D5-14EE-4742-8193-AE7787E6F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6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B813-7298-4398-A916-07A6810A4F1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37D5-14EE-4742-8193-AE7787E6F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2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B813-7298-4398-A916-07A6810A4F1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37D5-14EE-4742-8193-AE7787E6F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B813-7298-4398-A916-07A6810A4F1C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37D5-14EE-4742-8193-AE7787E6F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3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3661" y="822960"/>
            <a:ext cx="9144000" cy="1223072"/>
          </a:xfrm>
        </p:spPr>
        <p:txBody>
          <a:bodyPr>
            <a:noAutofit/>
          </a:bodyPr>
          <a:lstStyle/>
          <a:p>
            <a:br>
              <a:rPr lang="ru-RU" sz="4800" dirty="0">
                <a:latin typeface="+mn-lt"/>
              </a:rPr>
            </a:br>
            <a:br>
              <a:rPr lang="ru-RU" sz="4800" dirty="0">
                <a:latin typeface="+mn-lt"/>
              </a:rPr>
            </a:br>
            <a:br>
              <a:rPr lang="ru-RU" sz="4800" dirty="0">
                <a:latin typeface="+mn-lt"/>
              </a:rPr>
            </a:br>
            <a:r>
              <a:rPr lang="ru-RU" sz="3200" i="1" dirty="0">
                <a:latin typeface="+mn-lt"/>
              </a:rPr>
              <a:t>Семинар практикум</a:t>
            </a:r>
            <a:br>
              <a:rPr lang="ru-RU" sz="3200" dirty="0">
                <a:latin typeface="+mn-lt"/>
              </a:rPr>
            </a:br>
            <a:r>
              <a:rPr lang="ru-RU" sz="3200" dirty="0">
                <a:latin typeface="+mn-lt"/>
              </a:rPr>
              <a:t> Конфликтные ситуации в работе педагога с родителями. Способы их разрешения</a:t>
            </a:r>
          </a:p>
        </p:txBody>
      </p:sp>
      <p:pic>
        <p:nvPicPr>
          <p:cNvPr id="4" name="Picture 5" descr="http://www.b17.ru/foto/uploaded/b810bd35f81e00fb0cf95d61a65d63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51" y="2205809"/>
            <a:ext cx="5330318" cy="400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69F88C-4F1F-47AA-98D9-CBBEEC2CA731}"/>
              </a:ext>
            </a:extLst>
          </p:cNvPr>
          <p:cNvSpPr txBox="1"/>
          <p:nvPr/>
        </p:nvSpPr>
        <p:spPr>
          <a:xfrm>
            <a:off x="8842443" y="5690681"/>
            <a:ext cx="30155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Подготовил: педагог-психолог</a:t>
            </a:r>
          </a:p>
          <a:p>
            <a:pPr algn="r"/>
            <a:r>
              <a:rPr lang="ru-RU" sz="1600" dirty="0"/>
              <a:t>Михеева В.В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02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Можно ли свести конфликты к минимуму?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dirty="0"/>
              <a:t>           </a:t>
            </a:r>
            <a:r>
              <a:rPr lang="ru-RU" sz="2400" b="1" dirty="0"/>
              <a:t>Первое</a:t>
            </a:r>
            <a:r>
              <a:rPr lang="ru-RU" sz="2400" dirty="0"/>
              <a:t> — информировать родителей  о том, что  будет происходить в плане расписания и распорядка. Иметь обратную связь.</a:t>
            </a:r>
          </a:p>
          <a:p>
            <a:pPr algn="just">
              <a:buNone/>
            </a:pPr>
            <a:endParaRPr lang="ru-RU" sz="2400" dirty="0"/>
          </a:p>
          <a:p>
            <a:pPr algn="just">
              <a:buNone/>
            </a:pPr>
            <a:r>
              <a:rPr lang="ru-RU" sz="2400" b="1" dirty="0"/>
              <a:t>           Второе </a:t>
            </a:r>
            <a:r>
              <a:rPr lang="ru-RU" sz="2400" dirty="0"/>
              <a:t>— показать родителям, как "безболезненно" разрешать конфликты, если они возникают. Можно  создавать специальную памятку, в которой будут прописаны правила общения в группе.</a:t>
            </a:r>
          </a:p>
          <a:p>
            <a:pPr algn="just">
              <a:buNone/>
            </a:pPr>
            <a:endParaRPr lang="ru-RU" sz="2400" dirty="0"/>
          </a:p>
          <a:p>
            <a:pPr algn="just">
              <a:buNone/>
            </a:pPr>
            <a:r>
              <a:rPr lang="ru-RU" sz="2400" b="1" dirty="0"/>
              <a:t>           Третье</a:t>
            </a:r>
            <a:r>
              <a:rPr lang="ru-RU" sz="2400" dirty="0"/>
              <a:t> — педагогам научиться доносить грамотно информацию до родителей.</a:t>
            </a:r>
          </a:p>
          <a:p>
            <a:pPr algn="just">
              <a:buNone/>
            </a:pPr>
            <a:r>
              <a:rPr lang="ru-RU" sz="2400" dirty="0"/>
              <a:t> </a:t>
            </a:r>
          </a:p>
          <a:p>
            <a:pPr algn="just">
              <a:buNone/>
            </a:pPr>
            <a:r>
              <a:rPr lang="ru-RU" sz="2400" b="1" dirty="0"/>
              <a:t>           Четвертое</a:t>
            </a:r>
            <a:r>
              <a:rPr lang="ru-RU" sz="2400" dirty="0"/>
              <a:t> – опытный, мудрый педагог просто </a:t>
            </a:r>
            <a:r>
              <a:rPr lang="ru-RU" sz="2400" i="1" dirty="0"/>
              <a:t>«забывает»</a:t>
            </a:r>
            <a:r>
              <a:rPr lang="ru-RU" sz="2400" dirty="0"/>
              <a:t> о конфликтах. Встречает </a:t>
            </a:r>
            <a:r>
              <a:rPr lang="ru-RU" sz="2400" b="1" dirty="0"/>
              <a:t>родителей с улыбкой</a:t>
            </a:r>
            <a:r>
              <a:rPr lang="ru-RU" sz="2400" dirty="0"/>
              <a:t>, доброжелательно и обязательно обращается по имени-отчеству.</a:t>
            </a:r>
          </a:p>
          <a:p>
            <a:pPr>
              <a:buNone/>
            </a:pPr>
            <a:r>
              <a:rPr lang="ru-RU" sz="2400" dirty="0"/>
              <a:t> </a:t>
            </a:r>
          </a:p>
          <a:p>
            <a:pPr>
              <a:buNone/>
            </a:pPr>
            <a:r>
              <a:rPr lang="ru-RU" sz="2400" dirty="0"/>
              <a:t> 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 descr="https://sc01.alicdn.com/kf/HTB1yv7YPXXXXXcyXVXXq6xXFXXX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00" b="91543" l="7500" r="94500">
                        <a14:foregroundMark x1="7500" y1="44686" x2="7500" y2="44686"/>
                        <a14:foregroundMark x1="20400" y1="6400" x2="20400" y2="6400"/>
                        <a14:foregroundMark x1="55200" y1="52343" x2="55200" y2="52343"/>
                        <a14:foregroundMark x1="55100" y1="55314" x2="55100" y2="55314"/>
                        <a14:foregroundMark x1="54600" y1="90971" x2="54600" y2="90971"/>
                        <a14:foregroundMark x1="77100" y1="91657" x2="77100" y2="91657"/>
                        <a14:foregroundMark x1="56000" y1="91657" x2="56000" y2="91657"/>
                        <a14:foregroundMark x1="90500" y1="88571" x2="90500" y2="88571"/>
                        <a14:foregroundMark x1="94500" y1="88914" x2="94500" y2="88914"/>
                        <a14:foregroundMark x1="63800" y1="60229" x2="63800" y2="60229"/>
                        <a14:foregroundMark x1="61600" y1="60457" x2="61600" y2="60457"/>
                        <a14:foregroundMark x1="60000" y1="55314" x2="60000" y2="55314"/>
                        <a14:foregroundMark x1="59500" y1="53943" x2="59500" y2="53943"/>
                        <a14:foregroundMark x1="58000" y1="55429" x2="58000" y2="55429"/>
                        <a14:foregroundMark x1="58500" y1="57371" x2="58500" y2="57371"/>
                        <a14:foregroundMark x1="57900" y1="58971" x2="57900" y2="58971"/>
                        <a14:foregroundMark x1="57600" y1="59314" x2="57600" y2="59314"/>
                        <a14:foregroundMark x1="57600" y1="59314" x2="57600" y2="59314"/>
                        <a14:foregroundMark x1="57600" y1="59314" x2="57600" y2="59771"/>
                        <a14:foregroundMark x1="58000" y1="60800" x2="58000" y2="60800"/>
                        <a14:foregroundMark x1="58400" y1="61257" x2="59500" y2="62171"/>
                        <a14:foregroundMark x1="59700" y1="62514" x2="59700" y2="62514"/>
                        <a14:foregroundMark x1="60100" y1="62857" x2="61000" y2="62971"/>
                        <a14:foregroundMark x1="54600" y1="57714" x2="54600" y2="57714"/>
                        <a14:foregroundMark x1="55400" y1="54629" x2="55400" y2="54629"/>
                        <a14:foregroundMark x1="55800" y1="53486" x2="55800" y2="53486"/>
                        <a14:foregroundMark x1="55800" y1="53486" x2="55800" y2="53486"/>
                        <a14:foregroundMark x1="55800" y1="53486" x2="55800" y2="53486"/>
                        <a14:foregroundMark x1="52800" y1="59657" x2="52800" y2="59657"/>
                        <a14:foregroundMark x1="52800" y1="59657" x2="52800" y2="59657"/>
                        <a14:foregroundMark x1="52000" y1="60457" x2="52000" y2="60457"/>
                        <a14:foregroundMark x1="52000" y1="60457" x2="52000" y2="60457"/>
                        <a14:foregroundMark x1="52000" y1="60457" x2="52000" y2="60457"/>
                        <a14:foregroundMark x1="52000" y1="60457" x2="52000" y2="60457"/>
                        <a14:foregroundMark x1="51500" y1="59771" x2="51500" y2="59771"/>
                        <a14:foregroundMark x1="51500" y1="59771" x2="51500" y2="59771"/>
                        <a14:foregroundMark x1="51500" y1="59771" x2="51500" y2="59771"/>
                        <a14:foregroundMark x1="53300" y1="60914" x2="53300" y2="60914"/>
                        <a14:foregroundMark x1="53300" y1="60914" x2="53300" y2="6091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93551" y="480412"/>
            <a:ext cx="7978409" cy="592038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080" y="1111885"/>
            <a:ext cx="400812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+mn-lt"/>
              </a:rPr>
              <a:t>Упражнение 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«Яблочко и червячок»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https://cf.ppt-online.org/files2/slide/x/XLSYezfPKAdsZCuiRkvBaNcn0j67DVErqxIhWmJgQM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130" y="320634"/>
            <a:ext cx="107137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+mn-lt"/>
              </a:rPr>
              <a:t>  Воспитатель обратился к папе одного из воспитанников с рассказом о том, что нового дети узнали на занятие, предложил закрепить изученный материал дома. В ответ папа резко ответил, что ему некогда заниматься с ребенком дома, что это обязанность воспитателя.</a:t>
            </a:r>
          </a:p>
        </p:txBody>
      </p:sp>
      <p:pic>
        <p:nvPicPr>
          <p:cNvPr id="6" name="Содержимое 5" descr="image0 (4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133600"/>
            <a:ext cx="12204738" cy="4724400"/>
          </a:xfrm>
        </p:spPr>
      </p:pic>
    </p:spTree>
    <p:extLst>
      <p:ext uri="{BB962C8B-B14F-4D97-AF65-F5344CB8AC3E}">
        <p14:creationId xmlns:p14="http://schemas.microsoft.com/office/powerpoint/2010/main" val="342514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1950" y="365125"/>
            <a:ext cx="111537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+mn-lt"/>
              </a:rPr>
              <a:t>    Забирая вечером ребенка из детского сада мама возмущается, что его одежда грязная. Предъявляет претензию воспитателю.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" y="2019300"/>
            <a:ext cx="12117387" cy="4838700"/>
          </a:xfrm>
        </p:spPr>
      </p:pic>
    </p:spTree>
    <p:extLst>
      <p:ext uri="{BB962C8B-B14F-4D97-AF65-F5344CB8AC3E}">
        <p14:creationId xmlns:p14="http://schemas.microsoft.com/office/powerpoint/2010/main" val="47896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74" y="365125"/>
            <a:ext cx="12093526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+mn-lt"/>
              </a:rPr>
              <a:t> Костя, приходя из детского сада, жалуется на то , что с ним не хотят играть дети в группе.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861"/>
            <a:ext cx="12191999" cy="4908863"/>
          </a:xfrm>
        </p:spPr>
      </p:pic>
    </p:spTree>
    <p:extLst>
      <p:ext uri="{BB962C8B-B14F-4D97-AF65-F5344CB8AC3E}">
        <p14:creationId xmlns:p14="http://schemas.microsoft.com/office/powerpoint/2010/main" val="262864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422" y="365125"/>
            <a:ext cx="11690252" cy="1325563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latin typeface="+mn-lt"/>
              </a:rPr>
              <a:t>А почему мой Миша стих не читал? Почему Вы ему рольне дали? Он не танцевал, не участвовал в сценке? Это уже не первый раз.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935"/>
            <a:ext cx="12192000" cy="5001065"/>
          </a:xfrm>
        </p:spPr>
      </p:pic>
    </p:spTree>
    <p:extLst>
      <p:ext uri="{BB962C8B-B14F-4D97-AF65-F5344CB8AC3E}">
        <p14:creationId xmlns:p14="http://schemas.microsoft.com/office/powerpoint/2010/main" val="943757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овый\Desktop\PHOTO-2023-04-21-21-14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183" y="0"/>
            <a:ext cx="9115238" cy="6713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nastol.com.ua/download.php?img=201306/1920x1200/nastol.com.ua-50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688975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ru-RU" sz="8000" dirty="0">
                <a:latin typeface="+mn-lt"/>
              </a:rPr>
            </a:br>
            <a:br>
              <a:rPr lang="ru-RU" sz="8000" dirty="0">
                <a:latin typeface="+mn-lt"/>
              </a:rPr>
            </a:br>
            <a:br>
              <a:rPr lang="ru-RU" sz="8000" dirty="0">
                <a:latin typeface="+mn-lt"/>
              </a:rPr>
            </a:br>
            <a:br>
              <a:rPr lang="ru-RU" sz="8000" dirty="0">
                <a:latin typeface="+mn-lt"/>
              </a:rPr>
            </a:br>
            <a:r>
              <a:rPr lang="ru-RU" sz="8000" dirty="0">
                <a:latin typeface="+mn-lt"/>
                <a:cs typeface="Mongolian Baiti" pitchFamily="66" charset="0"/>
              </a:rPr>
              <a:t>Спасибо за внимание</a:t>
            </a:r>
            <a:br>
              <a:rPr lang="ru-RU" sz="8000" dirty="0">
                <a:latin typeface="+mn-lt"/>
                <a:cs typeface="Mongolian Baiti" pitchFamily="66" charset="0"/>
              </a:rPr>
            </a:br>
            <a:endParaRPr lang="ru-RU" sz="8000" dirty="0">
              <a:latin typeface="+mn-lt"/>
              <a:cs typeface="Mongolian Bait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4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7787" y="1103536"/>
            <a:ext cx="9144000" cy="1655762"/>
          </a:xfrm>
        </p:spPr>
        <p:txBody>
          <a:bodyPr>
            <a:noAutofit/>
          </a:bodyPr>
          <a:lstStyle/>
          <a:p>
            <a:r>
              <a:rPr lang="ru-RU" sz="6600" dirty="0"/>
              <a:t>«Кто не отвечает гневом на гнев, спасает обоих - и себя и другого»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87934" y="4211390"/>
            <a:ext cx="3515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Древнеиндийская мудрость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5508" y="487680"/>
            <a:ext cx="5881052" cy="20574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Термин “</a:t>
            </a:r>
            <a:r>
              <a:rPr lang="ru-RU" sz="3600" b="1" dirty="0">
                <a:latin typeface="+mn-lt"/>
              </a:rPr>
              <a:t>конфликт</a:t>
            </a:r>
            <a:r>
              <a:rPr lang="ru-RU" sz="3600" dirty="0">
                <a:latin typeface="+mn-lt"/>
              </a:rPr>
              <a:t>” происходит от </a:t>
            </a:r>
            <a:r>
              <a:rPr lang="ru-RU" sz="3600" b="1" dirty="0">
                <a:latin typeface="+mn-lt"/>
              </a:rPr>
              <a:t>латинского</a:t>
            </a:r>
            <a:r>
              <a:rPr lang="ru-RU" sz="3600" dirty="0">
                <a:latin typeface="+mn-lt"/>
              </a:rPr>
              <a:t> </a:t>
            </a:r>
            <a:r>
              <a:rPr lang="ru-RU" sz="3600" dirty="0" err="1">
                <a:latin typeface="+mn-lt"/>
              </a:rPr>
              <a:t>conflictus</a:t>
            </a:r>
            <a:r>
              <a:rPr lang="ru-RU" sz="3600" dirty="0">
                <a:latin typeface="+mn-lt"/>
              </a:rPr>
              <a:t> - столкновение 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2697480"/>
            <a:ext cx="5170487" cy="31715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600" b="1" dirty="0"/>
              <a:t>Конфликт</a:t>
            </a:r>
            <a:r>
              <a:rPr lang="ru-RU" sz="3600" dirty="0"/>
              <a:t>–столкновение противоположных сил, интересов, мнений, взглядов, серьёзное разногласие, острый спор, чреватый осложнениями и борьбой</a:t>
            </a:r>
          </a:p>
        </p:txBody>
      </p:sp>
      <p:pic>
        <p:nvPicPr>
          <p:cNvPr id="266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142" y1="17357" x2="30142" y2="17357"/>
                        <a14:foregroundMark x1="28014" y1="16879" x2="28014" y2="16879"/>
                        <a14:foregroundMark x1="28014" y1="16879" x2="28014" y2="16879"/>
                        <a14:foregroundMark x1="28014" y1="16879" x2="28014" y2="16879"/>
                        <a14:foregroundMark x1="28014" y1="16879" x2="28014" y2="16879"/>
                        <a14:foregroundMark x1="28014" y1="16879" x2="28014" y2="16879"/>
                        <a14:foregroundMark x1="30319" y1="15287" x2="30319" y2="15287"/>
                        <a14:foregroundMark x1="30319" y1="15287" x2="30319" y2="15287"/>
                        <a14:foregroundMark x1="29433" y1="21338" x2="29433" y2="21338"/>
                        <a14:foregroundMark x1="29433" y1="21338" x2="29433" y2="21338"/>
                        <a14:foregroundMark x1="29433" y1="21338" x2="29433" y2="21338"/>
                        <a14:foregroundMark x1="55319" y1="24363" x2="55319" y2="24363"/>
                        <a14:foregroundMark x1="62766" y1="22611" x2="62766" y2="2261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23813" y="992187"/>
            <a:ext cx="43769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96123" y="1234440"/>
            <a:ext cx="4937760" cy="5582603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По крутой тропинке горной</a:t>
            </a:r>
          </a:p>
          <a:p>
            <a:pPr algn="ctr">
              <a:buNone/>
            </a:pPr>
            <a:r>
              <a:rPr lang="ru-RU" dirty="0"/>
              <a:t>Шел домой барашек черный</a:t>
            </a:r>
          </a:p>
          <a:p>
            <a:pPr algn="ctr">
              <a:buNone/>
            </a:pPr>
            <a:r>
              <a:rPr lang="ru-RU" dirty="0"/>
              <a:t>И на мостике горбатом </a:t>
            </a:r>
          </a:p>
          <a:p>
            <a:pPr algn="ctr">
              <a:buNone/>
            </a:pPr>
            <a:r>
              <a:rPr lang="ru-RU" dirty="0"/>
              <a:t>Повстречался с белым братом.</a:t>
            </a:r>
          </a:p>
          <a:p>
            <a:pPr algn="ctr">
              <a:buNone/>
            </a:pPr>
            <a:r>
              <a:rPr lang="ru-RU" dirty="0"/>
              <a:t> И сказал барашек белый:</a:t>
            </a:r>
          </a:p>
          <a:p>
            <a:pPr algn="ctr">
              <a:buNone/>
            </a:pPr>
            <a:r>
              <a:rPr lang="ru-RU" dirty="0"/>
              <a:t> "Братец, вот какое дело: </a:t>
            </a:r>
          </a:p>
          <a:p>
            <a:pPr algn="ctr">
              <a:buNone/>
            </a:pPr>
            <a:r>
              <a:rPr lang="ru-RU" dirty="0"/>
              <a:t>Здесь вдвоем нельзя пройти,</a:t>
            </a:r>
          </a:p>
          <a:p>
            <a:pPr algn="ctr">
              <a:buNone/>
            </a:pPr>
            <a:r>
              <a:rPr lang="ru-RU" dirty="0"/>
              <a:t> Ты стоишь мне на пути."</a:t>
            </a:r>
          </a:p>
        </p:txBody>
      </p:sp>
      <p:pic>
        <p:nvPicPr>
          <p:cNvPr id="1026" name="Picture 2" descr="Бараны на мосту михал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999" y="1234440"/>
            <a:ext cx="5410200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187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+mn-lt"/>
              </a:rPr>
              <a:t>Положительные и отрицательные стороны </a:t>
            </a:r>
            <a:r>
              <a:rPr lang="ru-RU" sz="3200" b="1" dirty="0">
                <a:latin typeface="+mn-lt"/>
              </a:rPr>
              <a:t>конфликтов</a:t>
            </a:r>
            <a:endParaRPr lang="ru-RU" sz="32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021080"/>
            <a:ext cx="5157787" cy="472439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Положительные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39788" y="1600200"/>
            <a:ext cx="5157787" cy="45894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Получение социального опыта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Нормализация морального состояния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Получение новой информации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Разрядка напряжённости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Помогает прояснить отношения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Стимулирует позитивные изменения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944880"/>
            <a:ext cx="5183188" cy="53339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Отрицательные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6172200" y="1630680"/>
            <a:ext cx="5183188" cy="455898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Настроение враждебности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Ухудшение социального самочувствия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Формализация общения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Умышленное и целенаправленное деструктивное поведение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Эмоциональные затраты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Ухудшение здоровья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Снижение работоспособности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конфликты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744" y="1654629"/>
            <a:ext cx="5257800" cy="4522334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ru-RU" b="1" dirty="0"/>
              <a:t>Конструктивные</a:t>
            </a:r>
            <a:r>
              <a:rPr lang="ru-RU" dirty="0"/>
              <a:t> – конфликты, которые приводят к принятию обоснованных решений и способствуют          развитию взаимоотношений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/>
              <a:t>(хорошие, полезные)</a:t>
            </a:r>
          </a:p>
          <a:p>
            <a:endParaRPr lang="ru-RU" b="1" i="1" dirty="0"/>
          </a:p>
          <a:p>
            <a:endParaRPr lang="ru-RU" dirty="0"/>
          </a:p>
          <a:p>
            <a:pPr fontAlgn="base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69429" cy="4351338"/>
          </a:xfrm>
        </p:spPr>
        <p:txBody>
          <a:bodyPr>
            <a:normAutofit/>
          </a:bodyPr>
          <a:lstStyle/>
          <a:p>
            <a:r>
              <a:rPr lang="ru-RU" b="1" dirty="0"/>
              <a:t>Деструктивные</a:t>
            </a:r>
            <a:r>
              <a:rPr lang="ru-RU" dirty="0"/>
              <a:t> – конфликты, которые препятствуют эффективному взаимодействию и принятию (плохие)</a:t>
            </a:r>
          </a:p>
          <a:p>
            <a:endParaRPr lang="ru-RU" dirty="0"/>
          </a:p>
          <a:p>
            <a:pPr algn="ctr">
              <a:buNone/>
            </a:pP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424057" y="1436914"/>
            <a:ext cx="1643743" cy="326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3102430" y="1328057"/>
            <a:ext cx="1458685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t2.depositphotos.com/3643473/6205/i/950/depositphotos_62059763-stock-photo-men-shaking-hands-on-arro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6" b="89917" l="978" r="98338">
                        <a14:foregroundMark x1="36559" y1="17438" x2="36559" y2="17438"/>
                        <a14:foregroundMark x1="34604" y1="15540" x2="34604" y2="15540"/>
                        <a14:foregroundMark x1="35386" y1="13879" x2="35386" y2="13879"/>
                        <a14:foregroundMark x1="31867" y1="14709" x2="31867" y2="14709"/>
                        <a14:foregroundMark x1="29130" y1="14709" x2="29130" y2="14709"/>
                        <a14:foregroundMark x1="32551" y1="13879" x2="32551" y2="13879"/>
                        <a14:foregroundMark x1="37048" y1="13998" x2="37048" y2="13998"/>
                        <a14:foregroundMark x1="34311" y1="13286" x2="34311" y2="13286"/>
                        <a14:foregroundMark x1="30792" y1="13523" x2="30792" y2="13523"/>
                        <a14:foregroundMark x1="4692" y1="72005" x2="4692" y2="72005"/>
                        <a14:foregroundMark x1="1075" y1="72835" x2="1075" y2="72835"/>
                        <a14:foregroundMark x1="93842" y1="71649" x2="93842" y2="71649"/>
                        <a14:foregroundMark x1="98338" y1="70937" x2="98338" y2="70937"/>
                        <a14:foregroundMark x1="38612" y1="14472" x2="38612" y2="14472"/>
                        <a14:foregroundMark x1="39394" y1="14472" x2="39394" y2="14472"/>
                        <a14:foregroundMark x1="37928" y1="14116" x2="37928" y2="14116"/>
                        <a14:foregroundMark x1="36364" y1="13642" x2="36364" y2="13642"/>
                        <a14:foregroundMark x1="72630" y1="15540" x2="72630" y2="15540"/>
                        <a14:foregroundMark x1="58553" y1="17200" x2="58553" y2="17200"/>
                        <a14:foregroundMark x1="58944" y1="17200" x2="59629" y2="16607"/>
                        <a14:foregroundMark x1="60508" y1="16251" x2="71554" y2="16726"/>
                        <a14:foregroundMark x1="68719" y1="15184" x2="68719" y2="15184"/>
                        <a14:foregroundMark x1="66667" y1="14947" x2="66667" y2="14947"/>
                        <a14:foregroundMark x1="66080" y1="14709" x2="66080" y2="14709"/>
                        <a14:foregroundMark x1="66080" y1="14116" x2="66080" y2="14116"/>
                        <a14:foregroundMark x1="67351" y1="14353" x2="67351" y2="14353"/>
                        <a14:foregroundMark x1="68133" y1="14353" x2="68133" y2="14353"/>
                        <a14:foregroundMark x1="69208" y1="14472" x2="69501" y2="14472"/>
                        <a14:foregroundMark x1="70772" y1="14472" x2="70772" y2="14472"/>
                        <a14:foregroundMark x1="72141" y1="14947" x2="72141" y2="14947"/>
                        <a14:foregroundMark x1="71652" y1="14472" x2="71652" y2="14472"/>
                        <a14:foregroundMark x1="65103" y1="14353" x2="65103" y2="14353"/>
                        <a14:foregroundMark x1="64027" y1="14353" x2="64027" y2="14353"/>
                        <a14:foregroundMark x1="62854" y1="14709" x2="62854" y2="14709"/>
                        <a14:foregroundMark x1="62170" y1="14353" x2="62170" y2="14353"/>
                        <a14:foregroundMark x1="60997" y1="14591" x2="60997" y2="14591"/>
                        <a14:foregroundMark x1="64321" y1="13998" x2="64321" y2="13998"/>
                        <a14:foregroundMark x1="67155" y1="13879" x2="67155" y2="13879"/>
                        <a14:foregroundMark x1="68328" y1="13879" x2="68328" y2="13879"/>
                        <a14:foregroundMark x1="69306" y1="14116" x2="69306" y2="14116"/>
                        <a14:foregroundMark x1="70381" y1="13879" x2="70381" y2="13879"/>
                        <a14:foregroundMark x1="63734" y1="13998" x2="63734" y2="13998"/>
                        <a14:foregroundMark x1="62952" y1="13879" x2="62952" y2="13879"/>
                        <a14:foregroundMark x1="62170" y1="13760" x2="62170" y2="13760"/>
                        <a14:foregroundMark x1="31085" y1="14709" x2="31085" y2="14709"/>
                        <a14:backgroundMark x1="67253" y1="12337" x2="67253" y2="12337"/>
                        <a14:backgroundMark x1="66276" y1="12574" x2="66276" y2="12574"/>
                        <a14:backgroundMark x1="64712" y1="12693" x2="64712" y2="12693"/>
                        <a14:backgroundMark x1="31085" y1="13286" x2="31085" y2="13286"/>
                        <a14:backgroundMark x1="30596" y1="13286" x2="30596" y2="13286"/>
                        <a14:backgroundMark x1="30694" y1="13405" x2="30694" y2="13405"/>
                        <a14:backgroundMark x1="30792" y1="13405" x2="30792" y2="13405"/>
                        <a14:backgroundMark x1="34213" y1="13167" x2="34213" y2="13167"/>
                        <a14:backgroundMark x1="34897" y1="13405" x2="34897" y2="13405"/>
                        <a14:backgroundMark x1="33920" y1="13642" x2="33920" y2="13642"/>
                        <a14:backgroundMark x1="32551" y1="13760" x2="32551" y2="13760"/>
                        <a14:backgroundMark x1="29032" y1="14353" x2="29032" y2="14353"/>
                        <a14:backgroundMark x1="29032" y1="14353" x2="29032" y2="14353"/>
                        <a14:backgroundMark x1="29032" y1="14591" x2="29032" y2="14591"/>
                        <a14:backgroundMark x1="34409" y1="13167" x2="34409" y2="13167"/>
                        <a14:backgroundMark x1="34409" y1="13523" x2="34409" y2="13523"/>
                        <a14:backgroundMark x1="41935" y1="77343" x2="41935" y2="77343"/>
                        <a14:backgroundMark x1="62072" y1="77106" x2="62072" y2="7710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01518" y="4038601"/>
            <a:ext cx="2542974" cy="2492828"/>
          </a:xfrm>
          <a:prstGeom prst="rect">
            <a:avLst/>
          </a:prstGeom>
          <a:noFill/>
        </p:spPr>
      </p:pic>
      <p:pic>
        <p:nvPicPr>
          <p:cNvPr id="1028" name="Picture 4" descr="https://img2.freepng.ru/20180503/qte/kisspng-social-conflict-negotiation-behavior-pin-3d-people-5aead8c7ceae20.36456453152534035984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3667" l="10000" r="90000">
                        <a14:foregroundMark x1="37667" y1="11889" x2="37667" y2="11889"/>
                        <a14:foregroundMark x1="32222" y1="19000" x2="32222" y2="19000"/>
                        <a14:foregroundMark x1="32222" y1="5111" x2="32222" y2="5111"/>
                        <a14:foregroundMark x1="72667" y1="91889" x2="72667" y2="91889"/>
                        <a14:foregroundMark x1="50778" y1="93667" x2="50778" y2="936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26527" y="4118655"/>
            <a:ext cx="2332719" cy="2332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5094"/>
          </a:xfrm>
        </p:spPr>
        <p:txBody>
          <a:bodyPr>
            <a:noAutofit/>
          </a:bodyPr>
          <a:lstStyle/>
          <a:p>
            <a:pPr algn="ctr"/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Причины конфликтов между педагогом и родителями 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Со стороны родителей это:</a:t>
            </a:r>
            <a:br>
              <a:rPr lang="ru-RU" sz="3600" dirty="0">
                <a:latin typeface="+mn-lt"/>
              </a:rPr>
            </a:br>
            <a:br>
              <a:rPr lang="ru-RU" sz="36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30220"/>
            <a:ext cx="10515600" cy="55050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• с ребенком мало занимаются в саду;</a:t>
            </a:r>
            <a:br>
              <a:rPr lang="ru-RU" sz="2400" dirty="0"/>
            </a:br>
            <a:r>
              <a:rPr lang="ru-RU" sz="2400" dirty="0"/>
              <a:t>• не создают должных условий для укрепления его здоровья;</a:t>
            </a:r>
            <a:br>
              <a:rPr lang="ru-RU" sz="2400" dirty="0"/>
            </a:br>
            <a:r>
              <a:rPr lang="ru-RU" sz="2400" dirty="0"/>
              <a:t>• не могут найти подход к ребенку;</a:t>
            </a:r>
            <a:br>
              <a:rPr lang="ru-RU" sz="2400" dirty="0"/>
            </a:br>
            <a:r>
              <a:rPr lang="ru-RU" sz="2400" dirty="0"/>
              <a:t>• используют непедагогические методы в отношении ребенка (моральные и физические наказания);</a:t>
            </a:r>
            <a:br>
              <a:rPr lang="ru-RU" sz="2400" dirty="0"/>
            </a:br>
            <a:r>
              <a:rPr lang="ru-RU" sz="2400" dirty="0"/>
              <a:t>• плохо следят за ребенком (не вытерли </a:t>
            </a:r>
            <a:r>
              <a:rPr lang="ru-RU" sz="2400" dirty="0" err="1"/>
              <a:t>сопельки</a:t>
            </a:r>
            <a:r>
              <a:rPr lang="ru-RU" sz="2400" dirty="0"/>
              <a:t>, не сменили трусики, не переодели грязную футболку) ;</a:t>
            </a:r>
            <a:br>
              <a:rPr lang="ru-RU" sz="2400" dirty="0"/>
            </a:br>
            <a:r>
              <a:rPr lang="ru-RU" sz="2400" dirty="0"/>
              <a:t>• ребенка заставляют есть или, наоборот, не следят, чтобы он все съедал;</a:t>
            </a:r>
            <a:br>
              <a:rPr lang="ru-RU" sz="2400" dirty="0"/>
            </a:br>
            <a:r>
              <a:rPr lang="ru-RU" sz="2400" dirty="0"/>
              <a:t>• ограничивают свободу ребенка;</a:t>
            </a:r>
            <a:br>
              <a:rPr lang="ru-RU" sz="2400" dirty="0"/>
            </a:br>
            <a:r>
              <a:rPr lang="ru-RU" sz="2400" dirty="0"/>
              <a:t>• часто наказывают и жалуются на ребенка, если его поведение не устраивает воспитателей;</a:t>
            </a:r>
            <a:br>
              <a:rPr lang="ru-RU" sz="2400" dirty="0"/>
            </a:br>
            <a:r>
              <a:rPr lang="ru-RU" sz="2400" dirty="0"/>
              <a:t>• не принимают меры в отношении </a:t>
            </a:r>
            <a:r>
              <a:rPr lang="ru-RU" sz="2400" dirty="0" err="1"/>
              <a:t>гиперактивных</a:t>
            </a:r>
            <a:r>
              <a:rPr lang="ru-RU" sz="2400" dirty="0"/>
              <a:t> и агрессивных детей, особенно если их ребенка укусили, ударили, поцарапали.</a:t>
            </a:r>
            <a:br>
              <a:rPr lang="ru-RU" sz="2400" dirty="0"/>
            </a:br>
            <a:br>
              <a:rPr lang="ru-RU" sz="24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565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+mn-lt"/>
              </a:rPr>
              <a:t>Со стороны воспитателя: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3820"/>
            <a:ext cx="10515600" cy="57041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/>
              <a:t>   • </a:t>
            </a:r>
            <a:r>
              <a:rPr lang="ru-RU" sz="3200" dirty="0"/>
              <a:t>неуважительно относятся к персоналу детского сада, могут отчитать на повышенных «тонах» при ребенке;</a:t>
            </a:r>
            <a:br>
              <a:rPr lang="ru-RU" sz="3200" dirty="0"/>
            </a:br>
            <a:r>
              <a:rPr lang="ru-RU" sz="3200" dirty="0"/>
              <a:t>• забывают оплатить квитанции, вовремя внести плату;</a:t>
            </a:r>
            <a:br>
              <a:rPr lang="ru-RU" sz="3200" dirty="0"/>
            </a:br>
            <a:r>
              <a:rPr lang="ru-RU" sz="3200" dirty="0"/>
              <a:t>• забывают положить детям в шкафчик сменную одежду;</a:t>
            </a:r>
            <a:br>
              <a:rPr lang="ru-RU" sz="3200" dirty="0"/>
            </a:br>
            <a:r>
              <a:rPr lang="ru-RU" sz="3200" dirty="0"/>
              <a:t>• приводят детей в садик совершенно неподготовленными (без элементарных навыков самообслуживания, не привыкших к режиму дня садика) ;</a:t>
            </a:r>
            <a:br>
              <a:rPr lang="ru-RU" sz="3200" dirty="0"/>
            </a:br>
            <a:r>
              <a:rPr lang="ru-RU" sz="3200" dirty="0"/>
              <a:t>• поздно забирают детей;</a:t>
            </a:r>
            <a:br>
              <a:rPr lang="ru-RU" sz="3200" dirty="0"/>
            </a:br>
            <a:r>
              <a:rPr lang="ru-RU" sz="3200" dirty="0"/>
              <a:t>• плохо воспитывают детей (чрезмерно балуют или, наоборот, не уделяют должного внимания ребенку; обычно к таким детям очень сложно найти подход) ;</a:t>
            </a:r>
            <a:br>
              <a:rPr lang="ru-RU" sz="3200" dirty="0"/>
            </a:br>
            <a:r>
              <a:rPr lang="ru-RU" sz="3200" dirty="0"/>
              <a:t>• предъявляют необоснованные претензии к персоналу, придираются к мелочам.</a:t>
            </a:r>
          </a:p>
          <a:p>
            <a:pPr>
              <a:buFont typeface="Wingdings" panose="05000000000000000000" pitchFamily="2" charset="2"/>
              <a:buNone/>
              <a:defRPr/>
            </a:pPr>
            <a:br>
              <a:rPr lang="ru-RU" sz="2000" dirty="0"/>
            </a:br>
            <a:endParaRPr lang="ru-RU" sz="2000" b="1" dirty="0"/>
          </a:p>
          <a:p>
            <a:pPr>
              <a:buNone/>
              <a:defRPr/>
            </a:pP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48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«Правило трех плюсов».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761" y="1674422"/>
            <a:ext cx="115071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того чтобы люди хотели с нами общаться, мы сами должны демонстрировать свою готовность общаться с ними. И собеседник должен это видеть. Необходима искренняя, доброжелательная улыбка!</a:t>
            </a:r>
          </a:p>
          <a:p>
            <a:pPr marL="457200" indent="-4572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Имя человека – это самый сладостный и самый важный для него звук на любом языке. Важно использовать имя-отчество при приветствии. Не просто кивнуть или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сказать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Здрась-те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«Здравствуйте, Анна Ивановна!»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Нам нужно увидеть, что люди к нам прислушиваются, услышав при этом свое имя.</a:t>
            </a:r>
          </a:p>
          <a:p>
            <a:pPr marL="457200" indent="-457200">
              <a:buAutoNum type="arabicPeriod" startAt="2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 Лучший комплимент для родителей – похвала успехов их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794</Words>
  <Application>Microsoft Office PowerPoint</Application>
  <PresentationFormat>Широкоэкранный</PresentationFormat>
  <Paragraphs>65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   Семинар практикум  Конфликтные ситуации в работе педагога с родителями. Способы их разрешения</vt:lpstr>
      <vt:lpstr>Презентация PowerPoint</vt:lpstr>
      <vt:lpstr>Термин “конфликт” происходит от латинского conflictus - столкновение  </vt:lpstr>
      <vt:lpstr>Презентация PowerPoint</vt:lpstr>
      <vt:lpstr>Положительные и отрицательные стороны конфликтов</vt:lpstr>
      <vt:lpstr>конфликты</vt:lpstr>
      <vt:lpstr> Причины конфликтов между педагогом и родителями  Со стороны родителей это:  </vt:lpstr>
      <vt:lpstr>Со стороны воспитателя:</vt:lpstr>
      <vt:lpstr>                 «Правило трех плюсов». </vt:lpstr>
      <vt:lpstr> Можно ли свести конфликты к минимуму?</vt:lpstr>
      <vt:lpstr>Упражнение  «Яблочко и червячок»</vt:lpstr>
      <vt:lpstr>Презентация PowerPoint</vt:lpstr>
      <vt:lpstr>  Воспитатель обратился к папе одного из воспитанников с рассказом о том, что нового дети узнали на занятие, предложил закрепить изученный материал дома. В ответ папа резко ответил, что ему некогда заниматься с ребенком дома, что это обязанность воспитателя.</vt:lpstr>
      <vt:lpstr>    Забирая вечером ребенка из детского сада мама возмущается, что его одежда грязная. Предъявляет претензию воспитателю. </vt:lpstr>
      <vt:lpstr> Костя, приходя из детского сада, жалуется на то , что с ним не хотят играть дети в группе.</vt:lpstr>
      <vt:lpstr>А почему мой Миша стих не читал? Почему Вы ему рольне дали? Он не танцевал, не участвовал в сценке? Это уже не первый раз.</vt:lpstr>
      <vt:lpstr>Презентация PowerPoint</vt:lpstr>
      <vt:lpstr>    Спасибо за внимание 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</dc:title>
  <dc:creator>Юлия</dc:creator>
  <cp:lastModifiedBy>Олеся Дрожко</cp:lastModifiedBy>
  <cp:revision>73</cp:revision>
  <dcterms:created xsi:type="dcterms:W3CDTF">2019-12-09T06:51:16Z</dcterms:created>
  <dcterms:modified xsi:type="dcterms:W3CDTF">2023-05-16T07:12:31Z</dcterms:modified>
</cp:coreProperties>
</file>