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8" r:id="rId5"/>
    <p:sldId id="271" r:id="rId6"/>
    <p:sldId id="273" r:id="rId7"/>
    <p:sldId id="274" r:id="rId8"/>
    <p:sldId id="275" r:id="rId9"/>
    <p:sldId id="298" r:id="rId10"/>
    <p:sldId id="299" r:id="rId11"/>
    <p:sldId id="309" r:id="rId12"/>
    <p:sldId id="310" r:id="rId13"/>
    <p:sldId id="311" r:id="rId14"/>
    <p:sldId id="276" r:id="rId15"/>
    <p:sldId id="300" r:id="rId16"/>
    <p:sldId id="278" r:id="rId17"/>
    <p:sldId id="280" r:id="rId18"/>
    <p:sldId id="281" r:id="rId19"/>
    <p:sldId id="282" r:id="rId20"/>
    <p:sldId id="283" r:id="rId21"/>
    <p:sldId id="302" r:id="rId22"/>
    <p:sldId id="284" r:id="rId23"/>
    <p:sldId id="304" r:id="rId24"/>
    <p:sldId id="303" r:id="rId25"/>
    <p:sldId id="305" r:id="rId26"/>
    <p:sldId id="314" r:id="rId27"/>
    <p:sldId id="285" r:id="rId28"/>
    <p:sldId id="301" r:id="rId29"/>
    <p:sldId id="288" r:id="rId30"/>
    <p:sldId id="291" r:id="rId31"/>
    <p:sldId id="306" r:id="rId32"/>
    <p:sldId id="307" r:id="rId33"/>
    <p:sldId id="308" r:id="rId34"/>
    <p:sldId id="290" r:id="rId35"/>
    <p:sldId id="312" r:id="rId36"/>
    <p:sldId id="313" r:id="rId37"/>
    <p:sldId id="293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DFD8E8"/>
    <a:srgbClr val="CCECFF"/>
    <a:srgbClr val="FFCCF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AB025-5B9D-473D-9BB2-482D09297A27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675E3-F547-4AB0-A7B6-08EF34B3E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Pictures\шаблоны\Дорожные науки для учеников начальных классов\Скриншот 2 - на пешеходном переход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000"/>
            <a:ext cx="8640000" cy="648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29058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868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285984" y="116632"/>
            <a:ext cx="5652000" cy="4253389"/>
          </a:xfrm>
          <a:prstGeom prst="horizontalScroll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краткосрочного проекта в младшей группе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«Первая дорожная азбука для малышей»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86116" y="3857628"/>
            <a:ext cx="4000528" cy="2302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Выполнили </a:t>
            </a:r>
          </a:p>
          <a:p>
            <a:pPr algn="ctr">
              <a:lnSpc>
                <a:spcPct val="114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 1 категории </a:t>
            </a:r>
          </a:p>
          <a:p>
            <a:pPr algn="ctr">
              <a:lnSpc>
                <a:spcPct val="114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Тищенко Марина Александровна,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Яглова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Татьяна Васильевна</a:t>
            </a:r>
          </a:p>
          <a:p>
            <a:pPr algn="ctr">
              <a:lnSpc>
                <a:spcPct val="114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№ 2 г. Азова </a:t>
            </a:r>
          </a:p>
          <a:p>
            <a:pPr algn="ctr">
              <a:lnSpc>
                <a:spcPct val="114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 «Радуга»</a:t>
            </a:r>
          </a:p>
          <a:p>
            <a:pPr algn="ctr">
              <a:lnSpc>
                <a:spcPct val="114000"/>
              </a:lnSpc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 г.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Наглядно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пособия</a:t>
            </a:r>
          </a:p>
        </p:txBody>
      </p:sp>
      <p:pic>
        <p:nvPicPr>
          <p:cNvPr id="3" name="Рисунок 2" descr="IMG_20200206_073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4248472" cy="3186354"/>
          </a:xfrm>
          <a:prstGeom prst="rect">
            <a:avLst/>
          </a:prstGeom>
        </p:spPr>
      </p:pic>
      <p:pic>
        <p:nvPicPr>
          <p:cNvPr id="5" name="Рисунок 4" descr="IMG_20200205_161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4572000" cy="3429000"/>
          </a:xfrm>
          <a:prstGeom prst="rect">
            <a:avLst/>
          </a:prstGeom>
        </p:spPr>
      </p:pic>
      <p:pic>
        <p:nvPicPr>
          <p:cNvPr id="6" name="Рисунок 5" descr="IMG_20200210_074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548680"/>
            <a:ext cx="3624403" cy="2718302"/>
          </a:xfrm>
          <a:prstGeom prst="rect">
            <a:avLst/>
          </a:prstGeom>
        </p:spPr>
      </p:pic>
      <p:pic>
        <p:nvPicPr>
          <p:cNvPr id="7" name="Рисунок 6" descr="IMG_20200211_1405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07504" y="3429000"/>
            <a:ext cx="4379979" cy="3284984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0210_073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996952"/>
            <a:ext cx="4968552" cy="3726414"/>
          </a:xfrm>
          <a:prstGeom prst="rect">
            <a:avLst/>
          </a:prstGeom>
        </p:spPr>
      </p:pic>
      <p:pic>
        <p:nvPicPr>
          <p:cNvPr id="4" name="Рисунок 3" descr="IMG_20200210_073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00158" y="-432007"/>
            <a:ext cx="3723878" cy="49651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64088" y="476672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</p:txBody>
      </p:sp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1_140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18683" y="-54387"/>
            <a:ext cx="5778643" cy="77048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Наглядно-дидактическое пособие «Правила маленького пешехода»</a:t>
            </a: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1_141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433562" y="2127278"/>
            <a:ext cx="3921900" cy="5229200"/>
          </a:xfrm>
          <a:prstGeom prst="rect">
            <a:avLst/>
          </a:prstGeom>
        </p:spPr>
      </p:pic>
      <p:pic>
        <p:nvPicPr>
          <p:cNvPr id="3" name="Рисунок 2" descr="IMG_20200211_141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69549" y="737703"/>
            <a:ext cx="4968552" cy="37264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24989" y="-675457"/>
            <a:ext cx="50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 по  ПДД  в  группе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16632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Демонстрационный материал: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сюжетные картинки: улица, перекресток, тротуар и проезжая часть, пешеходы и водители, светофор, постовой-регулировщик</a:t>
            </a:r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0027" y="0"/>
            <a:ext cx="1563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548680"/>
            <a:ext cx="8280920" cy="1630290"/>
          </a:xfrm>
          <a:prstGeom prst="rect">
            <a:avLst/>
          </a:prstGeom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 этап – Основной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активное участие детей, воспитателей и родителей в мероприятиях, развитие интереса детей к активной познавательной и двигательной деятельности, формирование благоприятного психологического климата в группе.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948264" y="6309320"/>
            <a:ext cx="2088232" cy="338554"/>
          </a:xfrm>
          <a:prstGeom prst="rect">
            <a:avLst/>
          </a:prstGeom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20191106_095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204864"/>
            <a:ext cx="5976664" cy="448249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127343"/>
            <a:ext cx="8352928" cy="1600438"/>
          </a:xfrm>
          <a:prstGeom prst="rect">
            <a:avLst/>
          </a:prstGeom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Знакомство с  художественной литературой: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Михалков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Дядя Степа» (отрывки), Н. Калинин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ребята переходили улицу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                   И. Гурина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«Малышкин светофор», «Переходи улицу на зеленый свет», «Не бегай по проезжей части», «Не играй с мячом на улице»  (Из серии «Правила дорожного движения для малышей»), А.Усачев «Правила дорожного движения»,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С.Булацкий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«Красный, желтый, зеленый»,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Л.Радзиевская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«Ты и дорога»,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Л.Я.Гальперштейн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«Я открываю мир-транспорт»</a:t>
            </a:r>
          </a:p>
        </p:txBody>
      </p:sp>
      <p:pic>
        <p:nvPicPr>
          <p:cNvPr id="4" name="Рисунок 3" descr="IMG_20200205_161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16832"/>
            <a:ext cx="6300192" cy="4725144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357158" y="143831"/>
            <a:ext cx="7815242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Рассматривание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иллюстраций  книг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P_20200207_105403_vHDR_O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17307"/>
            <a:ext cx="3600400" cy="4800533"/>
          </a:xfrm>
          <a:prstGeom prst="rect">
            <a:avLst/>
          </a:prstGeom>
        </p:spPr>
      </p:pic>
      <p:pic>
        <p:nvPicPr>
          <p:cNvPr id="4" name="Рисунок 3" descr="IMG_20200211_173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924944"/>
            <a:ext cx="5040560" cy="37804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428596" y="142875"/>
            <a:ext cx="84296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Макет  перекрестка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_20200206_162417_vHDR_O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692696"/>
            <a:ext cx="5904656" cy="590465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79512" y="547720"/>
            <a:ext cx="5035430" cy="2821781"/>
          </a:xfrm>
          <a:prstGeom prst="verticalScroll">
            <a:avLst/>
          </a:prstGeom>
          <a:ln w="57150">
            <a:solidFill>
              <a:srgbClr val="00B0F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«Безопасность на дороге»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«Знаки дорожные помни всегда»;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«Транспорт на улицах города»;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«Правила поведения пешеходов»,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«Где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можно играть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«Труд водителя»,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 вести себя в автобусе»,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«Машины специального назначения»,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«Регулировщик».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0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Беседы:</a:t>
            </a:r>
            <a:r>
              <a:rPr lang="ru-RU" sz="36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6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20200217_164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2924944"/>
            <a:ext cx="5040560" cy="37804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07504" y="574817"/>
            <a:ext cx="3456384" cy="865346"/>
          </a:xfrm>
          <a:prstGeom prst="verticalScroll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28575">
            <a:solidFill>
              <a:srgbClr val="7030A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70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Домики для светофора;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Гараж для машины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0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7013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Конструирование из строительного материала</a:t>
            </a:r>
          </a:p>
        </p:txBody>
      </p:sp>
      <p:pic>
        <p:nvPicPr>
          <p:cNvPr id="8" name="Рисунок 7" descr="IMG_20191114_094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564904"/>
            <a:ext cx="4608512" cy="3456384"/>
          </a:xfrm>
          <a:prstGeom prst="rect">
            <a:avLst/>
          </a:prstGeom>
        </p:spPr>
      </p:pic>
      <p:pic>
        <p:nvPicPr>
          <p:cNvPr id="12" name="Рисунок 11" descr="IMG_20191114_095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37012"/>
            <a:ext cx="4272475" cy="3204356"/>
          </a:xfrm>
          <a:prstGeom prst="rect">
            <a:avLst/>
          </a:prstGeom>
        </p:spPr>
      </p:pic>
      <p:pic>
        <p:nvPicPr>
          <p:cNvPr id="7" name="Рисунок 6" descr="IMG_20200212_101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76672"/>
            <a:ext cx="4032448" cy="302433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142852"/>
            <a:ext cx="5072098" cy="584775"/>
          </a:xfrm>
          <a:prstGeom prst="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857232"/>
            <a:ext cx="8643998" cy="5509200"/>
          </a:xfrm>
          <a:prstGeom prst="rect">
            <a:avLst/>
          </a:prstGeom>
          <a:solidFill>
            <a:srgbClr val="CCECFF"/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дошкольного возраста отсутствует та защитная психологическая реакция на дорожную обстановку, которая свойственна взрослым. Их жажда знаний, желание постоянно открывать что-то новое часто ставит ребенка перед реальными опасностями, в частности и на улицах.</a:t>
            </a: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Предоставленные самим себе, дети мало считаются с реальными опасностями на дороге. Объясняется это тем, что они не умеют еще в должной степени управлять своим поведением. Они не в состоянии правильно определить расстояние до приближающейся машины и ее скорость и переоценивают собственные возможности, считают себя быстрыми и ловкими. У них еще не выработалась способность предвидеть возможность возникновения опасности в быстро меняющейся дорожной обстановке. Поэтому они безмятежно выбегают на дорогу перед остановившейся машиной и внезапно появляются на пути у другой.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Известно, что привычки, закреплённые в детстве, остаются на всю жизнь, поэтому одной из важных проблем в обеспечении безопасности дорожного движения является профилактика детского дорожного травматизма в дошкольных учреждениях. Знакомить детей с правилами дорожного движения, формировать у них навыки правильного поведения на дороге необходимо с самого раннего возраста, так как знания, полученные в детстве, наиболее прочные; правила, усвоенные ребенком, впоследствии становятся нормой поведения, а их соблюдение - потребностью человека.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Поэтому изучение Правил дорожного движения, является одной из главных задач на сегодняшний день, а способствовать этому будет работа над проектом, посвящённая изучению Правил дорожного движения. Формирование у детей навыков осознанного безопасного поведения на улицах города реализуется через активную деятельность всех участников проекта.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0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Дидактические игры: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79512" y="539666"/>
            <a:ext cx="8712968" cy="120032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«Лото осторожностей»; Развивающее лото «Изучаем профессии»;                     Игра-лото «Автобус для ребят»;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Домино «Спецтехника», «Машины», «Автомобили»;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Пазлы-вкладыши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«Транспорт»;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Развивающие игры «Ассоциации-правила дорожного движения», «Говорящие знаки»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00206_10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772816"/>
            <a:ext cx="4956043" cy="3717032"/>
          </a:xfrm>
          <a:prstGeom prst="rect">
            <a:avLst/>
          </a:prstGeom>
        </p:spPr>
      </p:pic>
      <p:pic>
        <p:nvPicPr>
          <p:cNvPr id="11" name="Рисунок 10" descr="IMG_20200206_100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501008"/>
            <a:ext cx="4283968" cy="321297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06_102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5040561" cy="3780420"/>
          </a:xfrm>
          <a:prstGeom prst="rect">
            <a:avLst/>
          </a:prstGeom>
        </p:spPr>
      </p:pic>
      <p:pic>
        <p:nvPicPr>
          <p:cNvPr id="4" name="Рисунок 3" descr="IMG-20200206-WA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700808"/>
            <a:ext cx="3759882" cy="5013176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6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hangingPunct="0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Подвижные игры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827584" y="824134"/>
            <a:ext cx="7632848" cy="646331"/>
          </a:xfrm>
          <a:prstGeom prst="rect">
            <a:avLst/>
          </a:prstGeom>
          <a:ln w="57150">
            <a:solidFill>
              <a:srgbClr val="CCECFF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«Поезд»,     «По длинной извилистой дорожке»,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«Воробышки и автомобиль»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_20200206_101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628800"/>
            <a:ext cx="6624736" cy="496855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06_101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116632"/>
            <a:ext cx="4896544" cy="3672408"/>
          </a:xfrm>
          <a:prstGeom prst="rect">
            <a:avLst/>
          </a:prstGeom>
        </p:spPr>
      </p:pic>
      <p:pic>
        <p:nvPicPr>
          <p:cNvPr id="3" name="Рисунок 2" descr="IMG_20200206_101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84984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5720" y="156907"/>
            <a:ext cx="8534752" cy="646331"/>
          </a:xfrm>
          <a:prstGeom prst="rect">
            <a:avLst/>
          </a:prstGeom>
          <a:ln w="57150">
            <a:solidFill>
              <a:srgbClr val="CCECFF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Сюжетно-ролевые игры: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«Едем в автобусе»,  «Водители и пешеходы»,                  «Мы – шоферы», «Машины на нашей улице»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P_20200207_104619_vHDR_O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908720"/>
            <a:ext cx="4084426" cy="5445902"/>
          </a:xfrm>
          <a:prstGeom prst="rect">
            <a:avLst/>
          </a:prstGeom>
        </p:spPr>
      </p:pic>
      <p:pic>
        <p:nvPicPr>
          <p:cNvPr id="5" name="Рисунок 4" descr="IMG_20190423_160055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4668010" cy="3501008"/>
          </a:xfrm>
          <a:prstGeom prst="rect">
            <a:avLst/>
          </a:prstGeom>
        </p:spPr>
      </p:pic>
      <p:pic>
        <p:nvPicPr>
          <p:cNvPr id="7" name="Рисунок 6" descr="IMG_20190423_1557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365104"/>
            <a:ext cx="3203847" cy="2402885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07_153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211960" cy="3158970"/>
          </a:xfrm>
          <a:prstGeom prst="rect">
            <a:avLst/>
          </a:prstGeom>
        </p:spPr>
      </p:pic>
      <p:pic>
        <p:nvPicPr>
          <p:cNvPr id="5" name="Рисунок 4" descr="IMG_20200207_153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392488" cy="3294366"/>
          </a:xfrm>
          <a:prstGeom prst="rect">
            <a:avLst/>
          </a:prstGeom>
        </p:spPr>
      </p:pic>
      <p:pic>
        <p:nvPicPr>
          <p:cNvPr id="6" name="Рисунок 5" descr="IMG_20200207_154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88640"/>
            <a:ext cx="4067944" cy="3050958"/>
          </a:xfrm>
          <a:prstGeom prst="rect">
            <a:avLst/>
          </a:prstGeom>
        </p:spPr>
      </p:pic>
      <p:pic>
        <p:nvPicPr>
          <p:cNvPr id="9" name="Рисунок 8" descr="IMG_20190411_1614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429000"/>
            <a:ext cx="4283968" cy="3212976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412_101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36712"/>
            <a:ext cx="7596336" cy="56972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142852"/>
            <a:ext cx="8030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hangingPunct="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Дидактические игры с использованием ИКТ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14282" y="-239317"/>
            <a:ext cx="86439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 - творческая деятельность: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Аппликация   «Светофор»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 flipH="1">
            <a:off x="251520" y="1958966"/>
            <a:ext cx="7200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030A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200206_095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4176464" cy="3132348"/>
          </a:xfrm>
          <a:prstGeom prst="rect">
            <a:avLst/>
          </a:prstGeom>
        </p:spPr>
      </p:pic>
      <p:pic>
        <p:nvPicPr>
          <p:cNvPr id="10" name="Рисунок 9" descr="IMG_20200206_095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996952"/>
            <a:ext cx="4788024" cy="359101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0206_095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56918" cy="619268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547663" y="126101"/>
            <a:ext cx="7128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Лепка   «Колеса для машины»</a:t>
            </a:r>
            <a:endParaRPr kumimoji="0" lang="ru-RU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P_20200207_095953_vHDR_O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3291830" cy="4389107"/>
          </a:xfrm>
          <a:prstGeom prst="rect">
            <a:avLst/>
          </a:prstGeom>
        </p:spPr>
      </p:pic>
      <p:pic>
        <p:nvPicPr>
          <p:cNvPr id="12" name="Рисунок 11" descr="P_20200207_101000_vHDR_On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548680"/>
            <a:ext cx="3936437" cy="2952328"/>
          </a:xfrm>
          <a:prstGeom prst="rect">
            <a:avLst/>
          </a:prstGeom>
        </p:spPr>
      </p:pic>
      <p:pic>
        <p:nvPicPr>
          <p:cNvPr id="13" name="Рисунок 12" descr="P_20200207_101534_vHDR_On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284984"/>
            <a:ext cx="2571750" cy="34290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042988" y="1027113"/>
            <a:ext cx="7024687" cy="2587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проекта </a:t>
            </a:r>
            <a:r>
              <a:rPr lang="ru-RU" sz="4000" dirty="0" smtClean="0">
                <a:solidFill>
                  <a:schemeClr val="bg1"/>
                </a:solidFill>
              </a:rPr>
              <a:t/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sp>
        <p:nvSpPr>
          <p:cNvPr id="4" name="Овал 3"/>
          <p:cNvSpPr/>
          <p:nvPr/>
        </p:nvSpPr>
        <p:spPr>
          <a:xfrm>
            <a:off x="323528" y="3212976"/>
            <a:ext cx="2916000" cy="144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428992" y="4786322"/>
            <a:ext cx="2916000" cy="14400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</a:p>
        </p:txBody>
      </p:sp>
      <p:sp>
        <p:nvSpPr>
          <p:cNvPr id="6" name="Овал 5"/>
          <p:cNvSpPr/>
          <p:nvPr/>
        </p:nvSpPr>
        <p:spPr>
          <a:xfrm>
            <a:off x="5929322" y="3286124"/>
            <a:ext cx="2916000" cy="14400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rot="16200000" flipH="1">
            <a:off x="5107785" y="1464455"/>
            <a:ext cx="1643074" cy="1571636"/>
          </a:xfrm>
          <a:prstGeom prst="straightConnector1">
            <a:avLst/>
          </a:prstGeom>
          <a:ln w="76200">
            <a:solidFill>
              <a:srgbClr val="FFFF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2536017" y="1607331"/>
            <a:ext cx="1643074" cy="1285884"/>
          </a:xfrm>
          <a:prstGeom prst="straightConnector1">
            <a:avLst/>
          </a:prstGeom>
          <a:ln w="76200">
            <a:solidFill>
              <a:srgbClr val="FFFF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3036082" y="2964654"/>
            <a:ext cx="3071836" cy="1588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5" y="5613125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285720" y="377058"/>
            <a:ext cx="109816" cy="506313"/>
          </a:xfrm>
          <a:prstGeom prst="horizontalScroll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endParaRPr lang="ru-RU" sz="2400" b="1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" name="Рисунок 14" descr="P_20200207_102151_vHDR_On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16632"/>
            <a:ext cx="4948014" cy="6597352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23528" y="332656"/>
            <a:ext cx="109816" cy="506313"/>
          </a:xfrm>
          <a:prstGeom prst="horizontalScroll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endParaRPr lang="ru-RU" sz="2400" b="1" i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0206_075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39685" y="-147397"/>
            <a:ext cx="5904656" cy="78728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7776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hangingPunct="0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Работа с родителями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06_075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11685" y="-595461"/>
            <a:ext cx="6000750" cy="8001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0"/>
            <a:ext cx="4824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этап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5720" y="660287"/>
            <a:ext cx="8678768" cy="2215991"/>
          </a:xfrm>
          <a:prstGeom prst="rect">
            <a:avLst/>
          </a:prstGeom>
          <a:ln w="57150">
            <a:solidFill>
              <a:srgbClr val="CCECFF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этап – Заключительный.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Оформление выставки  совместных работ родителей и детей по ПДД «Школа пешеходных наук».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Использование макета «Перекресток» с детьми:  игровые ситуации на знание правил по ПДД.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Выступление с презентацией проекта на педсовете.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217_164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780928"/>
            <a:ext cx="5148064" cy="3861048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6"/>
          <p:cNvSpPr>
            <a:spLocks noChangeArrowheads="1"/>
          </p:cNvSpPr>
          <p:nvPr/>
        </p:nvSpPr>
        <p:spPr bwMode="auto">
          <a:xfrm>
            <a:off x="251520" y="0"/>
            <a:ext cx="8535322" cy="1104245"/>
          </a:xfrm>
          <a:prstGeom prst="horizontalScroll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совместных работ родителей и детей по ПДД: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«Школа пешеходных наук»</a:t>
            </a:r>
          </a:p>
        </p:txBody>
      </p:sp>
      <p:pic>
        <p:nvPicPr>
          <p:cNvPr id="3" name="Рисунок 2" descr="IMG_20200211_154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55576" y="980728"/>
            <a:ext cx="7524328" cy="564324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1_154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51520" y="188640"/>
            <a:ext cx="8604448" cy="6453336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332656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 макета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IMG_20200212_104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992555" cy="3744416"/>
          </a:xfrm>
          <a:prstGeom prst="rect">
            <a:avLst/>
          </a:prstGeom>
        </p:spPr>
      </p:pic>
      <p:pic>
        <p:nvPicPr>
          <p:cNvPr id="4" name="Рисунок 3" descr="IMG_20200212_103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84984"/>
            <a:ext cx="4572000" cy="3429000"/>
          </a:xfrm>
          <a:prstGeom prst="rect">
            <a:avLst/>
          </a:prstGeom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251520" y="3645024"/>
            <a:ext cx="3960440" cy="3149144"/>
          </a:xfrm>
          <a:prstGeom prst="horizontalScroll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Игровые ситуации: «Помоги кукле перейти дорогу»; «Помоги машине проехать на соседнюю улицу»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154487"/>
            <a:ext cx="7215238" cy="4171593"/>
          </a:xfrm>
          <a:prstGeom prst="horizontalScroll">
            <a:avLst/>
          </a:prstGeom>
          <a:ln w="57150">
            <a:solidFill>
              <a:srgbClr val="00206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Подводя итоги работы можно сказать: развитие у дошкольников навыков безопасного поведения - процесс длительный и трудоёмкий, но очень увлекательный и познавательный не только для детей, но и для взрослых.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данного проекта позволяет малышам усвоить начальные знания о ПДД в интересной и увлекательной форме, повысить компетентность родителей в формировании у детей навыков безопасного поведения на дороге.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0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00217_164106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645024"/>
            <a:ext cx="3899925" cy="2924944"/>
          </a:xfrm>
          <a:prstGeom prst="rect">
            <a:avLst/>
          </a:prstGeom>
        </p:spPr>
      </p:pic>
      <p:pic>
        <p:nvPicPr>
          <p:cNvPr id="5" name="Рисунок 4" descr="P_20200207_104831_vHDR_On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3861048"/>
            <a:ext cx="2067694" cy="2756925"/>
          </a:xfrm>
          <a:prstGeom prst="rect">
            <a:avLst/>
          </a:prstGeom>
        </p:spPr>
      </p:pic>
      <p:pic>
        <p:nvPicPr>
          <p:cNvPr id="6" name="Рисунок 5" descr="P_20200206_165850_vHDR_On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861048"/>
            <a:ext cx="2031690" cy="27089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071678"/>
            <a:ext cx="728667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i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B17B5"/>
                </a:solidFill>
                <a:latin typeface="Calibri (Основной текст)Calibri"/>
                <a:cs typeface="Arial" charset="0"/>
              </a:rPr>
              <a:t>Спасибо</a:t>
            </a:r>
            <a:r>
              <a:rPr lang="ru-RU" sz="6000" b="1" i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B17B5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 (Основной текст)Calibri"/>
                <a:cs typeface="Arial" charset="0"/>
              </a:rPr>
              <a:t> </a:t>
            </a:r>
            <a:r>
              <a:rPr lang="ru-RU" sz="6000" b="1" i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B17B5"/>
                </a:solidFill>
                <a:latin typeface="Calibri (Основной текст)Calibri"/>
                <a:cs typeface="Arial" charset="0"/>
              </a:rPr>
              <a:t>за</a:t>
            </a:r>
            <a:r>
              <a:rPr lang="ru-RU" sz="6000" b="1" i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B17B5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 (Основной текст)Calibri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6000" b="1" i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B17B5"/>
                </a:solidFill>
                <a:latin typeface="Calibri (Основной текст)Calibri"/>
                <a:cs typeface="Arial" charset="0"/>
              </a:rPr>
              <a:t>Внимание!</a:t>
            </a:r>
            <a:endParaRPr lang="ru-RU" sz="6000" b="1" i="1" dirty="0">
              <a:ln w="9000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0B17B5"/>
              </a:solidFill>
              <a:latin typeface="Calibri (Основной текст)Calibri"/>
              <a:cs typeface="Arial" charset="0"/>
            </a:endParaRPr>
          </a:p>
        </p:txBody>
      </p:sp>
      <p:pic>
        <p:nvPicPr>
          <p:cNvPr id="22531" name="Picture 9" descr="светофор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688" y="500063"/>
            <a:ext cx="82550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User\Pictures\105621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14750"/>
            <a:ext cx="341312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785786" y="696648"/>
            <a:ext cx="7920000" cy="1758613"/>
          </a:xfrm>
          <a:prstGeom prst="horizontalScroll">
            <a:avLst/>
          </a:prstGeom>
          <a:ln w="76200">
            <a:solidFill>
              <a:srgbClr val="00B0F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содержанию: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 - творческий.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числу участников: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групповой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(дети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младшей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группы)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срокам реализации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января по  20 февраля 2020 года.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характеру: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ДОУ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5899" y="0"/>
            <a:ext cx="3716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4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IMG_20191112_094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420888"/>
            <a:ext cx="5640627" cy="423047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79512" y="260648"/>
            <a:ext cx="8784976" cy="1840230"/>
          </a:xfrm>
          <a:prstGeom prst="horizontalScroll">
            <a:avLst>
              <a:gd name="adj" fmla="val 3503"/>
            </a:avLst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850" algn="ctr" eaLnBrk="0" hangingPunct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indent="450850" algn="ctr" eaLnBrk="0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у детей младшего дошкольного возраста навык безопасного поведения на улице, через разные виды детской деятельности.</a:t>
            </a:r>
          </a:p>
          <a:p>
            <a:pPr indent="450850" algn="ctr" eaLnBrk="0" hangingPunct="0"/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indent="450850" algn="ctr" eaLnBrk="0" hangingPunct="0"/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 flipV="1">
            <a:off x="214282" y="1175444"/>
            <a:ext cx="87154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85720" y="2237708"/>
            <a:ext cx="8572560" cy="3847207"/>
          </a:xfrm>
          <a:prstGeom prst="rect">
            <a:avLst/>
          </a:prstGeom>
          <a:ln w="76200">
            <a:solidFill>
              <a:srgbClr val="00B0F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200000"/>
              <a:buFontTx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Знакомить детей с разными видами транспорта и понятиями слов «пешеход», «тротуар», «дорога», «светофор», «зебра»;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200000"/>
              <a:buFontTx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Прививать элементарные навыки безопасного поведения на городских улицах в качестве пешеходов;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200000"/>
              <a:buFontTx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азвивать мотивацию к безопасному поведению на дорогах через настольные, подвижные, сюжетно – ролевые</a:t>
            </a:r>
            <a:r>
              <a:rPr kumimoji="0" lang="ru-RU" sz="20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игры, беседы, продуктивную деятельность;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200000"/>
              <a:buFontTx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обуждать родителей быть примером для своих детей в соблюдении правил дорожного движения;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B0F0"/>
              </a:buClr>
              <a:buSzPct val="200000"/>
              <a:buFontTx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станавливать теплые неформальные отношения между родителями, а также родителями и педагогами.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9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51520" y="1027113"/>
            <a:ext cx="7816155" cy="4705350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sp>
        <p:nvSpPr>
          <p:cNvPr id="4" name="Стрелка вправо 3"/>
          <p:cNvSpPr/>
          <p:nvPr/>
        </p:nvSpPr>
        <p:spPr>
          <a:xfrm>
            <a:off x="357158" y="1357298"/>
            <a:ext cx="2909294" cy="1512000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Подготовительный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2571736" y="3000372"/>
            <a:ext cx="3168000" cy="1548000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eaLnBrk="0" hangingPunct="0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643570" y="4643446"/>
            <a:ext cx="3166195" cy="1548000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ctr" eaLnBrk="0" hangingPunct="0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143768" y="1357298"/>
            <a:ext cx="1803010" cy="240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5286388"/>
            <a:ext cx="9747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1619" y="571480"/>
            <a:ext cx="69054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 включает в себя три этапа: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4857760"/>
            <a:ext cx="4176464" cy="16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0"/>
            <a:ext cx="71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Предполагаемый  результат: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57158" y="309062"/>
            <a:ext cx="8673752" cy="2331184"/>
          </a:xfrm>
          <a:prstGeom prst="horizontalScroll">
            <a:avLst/>
          </a:prstGeom>
          <a:solidFill>
            <a:schemeClr val="bg1"/>
          </a:solidFill>
          <a:ln w="762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Сформировать у детей первоначальные знания правил дорожного движения и навыков безопасного поведения на дороге.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проявляют заинтересованность: рассматривают иллюстрации, участвуют и охотно выполняют творческие задания;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Вызвать интерес у родителей к проблеме обучения детей дорожной грамоте, и безопасному поведению на дороге.</a:t>
            </a:r>
          </a:p>
        </p:txBody>
      </p:sp>
      <p:pic>
        <p:nvPicPr>
          <p:cNvPr id="5" name="Рисунок 4" descr="IMG_20191122_111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492896"/>
            <a:ext cx="5616624" cy="421246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9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6832" y="357166"/>
            <a:ext cx="7269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Этапы  работы  над  проектом: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23528" y="1162588"/>
            <a:ext cx="8208912" cy="53245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этап – Подготовительный.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изучить методическую, научную литература по теме; составить план мероприятий в младшей группе; привлечь родителей к совместной работе ДОУ по ПДД.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Предметно-пространственная развивающая среда по обучению детей ПДД: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Игрушки и игровое оборудование: автобус, машины легковые и грузовые, куклы, коляска, светофор, конструктор.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Макет дороги с пешеходным переходом, перекрестком. К нему маленькие машины, дорожные знаки и светофор.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Наглядно-дидактические пособия: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Картинки с изображением общественного транспорта: автобус, поезд, такси, легковые и грузовые автомобили.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Картинки с изображением улицы, где показаны проезжая часть и тротуар.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Иллюстрации с изображение светофора, со знаком «Пешеходный переход»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4989" y="116632"/>
            <a:ext cx="50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 по  ПДД  в  группе</a:t>
            </a:r>
          </a:p>
        </p:txBody>
      </p:sp>
      <p:pic>
        <p:nvPicPr>
          <p:cNvPr id="3" name="Рисунок 2" descr="IMG_20200205_160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6912768" cy="5967154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1008</Words>
  <Application>Microsoft Office PowerPoint</Application>
  <PresentationFormat>Экран (4:3)</PresentationFormat>
  <Paragraphs>103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Участники проекта   </vt:lpstr>
      <vt:lpstr>Слайд 4</vt:lpstr>
      <vt:lpstr>Слайд 5</vt:lpstr>
      <vt:lpstr>    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12121</cp:lastModifiedBy>
  <cp:revision>71</cp:revision>
  <dcterms:created xsi:type="dcterms:W3CDTF">2016-07-25T17:50:48Z</dcterms:created>
  <dcterms:modified xsi:type="dcterms:W3CDTF">2020-02-18T07:59:45Z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985833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